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11/7/2025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4.wdp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swagger-ui/index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contrats de communication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3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Documenter les </a:t>
            </a:r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nb-NO" sz="3200" dirty="0"/>
              <a:t>Utiliser </a:t>
            </a:r>
            <a:r>
              <a:rPr lang="nb-NO" sz="3200" b="1" dirty="0"/>
              <a:t>Swagger / OpenAPI</a:t>
            </a:r>
            <a:r>
              <a:rPr lang="nb-NO" sz="3200" dirty="0"/>
              <a:t> dans Spring Boot</a:t>
            </a:r>
            <a:r>
              <a:rPr lang="nb-NO" sz="3200" dirty="0" smtClean="0"/>
              <a:t>.</a:t>
            </a:r>
          </a:p>
          <a:p>
            <a:pPr lvl="1" algn="just">
              <a:lnSpc>
                <a:spcPct val="200000"/>
              </a:lnSpc>
            </a:pPr>
            <a:r>
              <a:rPr lang="fr-FR" sz="2800" dirty="0"/>
              <a:t>URL typique : /</a:t>
            </a:r>
            <a:r>
              <a:rPr lang="fr-FR" sz="2800" dirty="0" err="1"/>
              <a:t>swagger-ui</a:t>
            </a:r>
            <a:r>
              <a:rPr lang="fr-FR" sz="2800" dirty="0"/>
              <a:t>/index.html</a:t>
            </a:r>
          </a:p>
        </p:txBody>
      </p:sp>
    </p:spTree>
    <p:extLst>
      <p:ext uri="{BB962C8B-B14F-4D97-AF65-F5344CB8AC3E}">
        <p14:creationId xmlns:p14="http://schemas.microsoft.com/office/powerpoint/2010/main" val="3010156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Tests d’intégration (API)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Vérification des </a:t>
            </a:r>
            <a:r>
              <a:rPr lang="fr-FR" sz="2800" dirty="0" err="1"/>
              <a:t>endpoints</a:t>
            </a:r>
            <a:r>
              <a:rPr lang="fr-FR" sz="2800" dirty="0"/>
              <a:t> REST avec </a:t>
            </a:r>
            <a:r>
              <a:rPr lang="fr-FR" sz="2800" dirty="0" err="1" smtClean="0"/>
              <a:t>MockMvc</a:t>
            </a:r>
            <a:endParaRPr lang="fr-FR" sz="2800" dirty="0" smtClean="0"/>
          </a:p>
          <a:p>
            <a:pPr algn="just">
              <a:lnSpc>
                <a:spcPct val="200000"/>
              </a:lnSpc>
            </a:pPr>
            <a:r>
              <a:rPr lang="fr-FR" sz="2800" dirty="0"/>
              <a:t>Exemple : /api/affilies, /api/paiement</a:t>
            </a:r>
          </a:p>
        </p:txBody>
      </p:sp>
    </p:spTree>
    <p:extLst>
      <p:ext uri="{BB962C8B-B14F-4D97-AF65-F5344CB8AC3E}">
        <p14:creationId xmlns:p14="http://schemas.microsoft.com/office/powerpoint/2010/main" val="2549983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Validation des entrées (</a:t>
            </a:r>
            <a:r>
              <a:rPr lang="fr-FR" sz="4000" dirty="0" err="1"/>
              <a:t>Backend</a:t>
            </a:r>
            <a:r>
              <a:rPr lang="fr-FR" sz="4000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fr-FR" dirty="0"/>
              <a:t>Annotations @</a:t>
            </a:r>
            <a:r>
              <a:rPr lang="fr-FR" b="1" dirty="0" err="1"/>
              <a:t>Valid</a:t>
            </a:r>
            <a:r>
              <a:rPr lang="fr-FR" dirty="0"/>
              <a:t>, @</a:t>
            </a:r>
            <a:r>
              <a:rPr lang="fr-FR" b="1" dirty="0" err="1"/>
              <a:t>NotNull</a:t>
            </a:r>
            <a:r>
              <a:rPr lang="fr-FR" dirty="0"/>
              <a:t>, @</a:t>
            </a:r>
            <a:r>
              <a:rPr lang="fr-FR" b="1" dirty="0"/>
              <a:t>Email</a:t>
            </a:r>
            <a:r>
              <a:rPr lang="fr-FR" dirty="0"/>
              <a:t>, @</a:t>
            </a:r>
            <a:r>
              <a:rPr lang="fr-FR" b="1" dirty="0" smtClean="0"/>
              <a:t>Size</a:t>
            </a:r>
          </a:p>
          <a:p>
            <a:pPr algn="just">
              <a:lnSpc>
                <a:spcPct val="200000"/>
              </a:lnSpc>
            </a:pPr>
            <a:r>
              <a:rPr lang="fr-FR" dirty="0"/>
              <a:t>Gestion des erreurs avec </a:t>
            </a:r>
            <a:r>
              <a:rPr lang="fr-FR" b="1" dirty="0"/>
              <a:t>@</a:t>
            </a:r>
            <a:r>
              <a:rPr lang="fr-FR" b="1" dirty="0" err="1"/>
              <a:t>ControllerAdvice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35596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Optimisation &amp;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/>
              <a:t>Améliorer la performance et réduire la taille du déploiement.</a:t>
            </a:r>
          </a:p>
        </p:txBody>
      </p:sp>
    </p:spTree>
    <p:extLst>
      <p:ext uri="{BB962C8B-B14F-4D97-AF65-F5344CB8AC3E}">
        <p14:creationId xmlns:p14="http://schemas.microsoft.com/office/powerpoint/2010/main" val="36914577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fr-FR" dirty="0"/>
              <a:t>Côté </a:t>
            </a:r>
            <a:r>
              <a:rPr lang="fr-FR" dirty="0" err="1"/>
              <a:t>Angular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800" dirty="0"/>
              <a:t>Commande de </a:t>
            </a:r>
            <a:r>
              <a:rPr lang="fr-FR" sz="2800" dirty="0" err="1"/>
              <a:t>build</a:t>
            </a:r>
            <a:r>
              <a:rPr lang="fr-FR" sz="2800" dirty="0"/>
              <a:t> optimisé </a:t>
            </a:r>
            <a:r>
              <a:rPr lang="fr-FR" sz="2800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fr-FR" sz="2800" dirty="0" err="1"/>
              <a:t>ng</a:t>
            </a:r>
            <a:r>
              <a:rPr lang="fr-FR" sz="2800" dirty="0"/>
              <a:t> </a:t>
            </a:r>
            <a:r>
              <a:rPr lang="fr-FR" sz="2800" dirty="0" err="1"/>
              <a:t>build</a:t>
            </a:r>
            <a:r>
              <a:rPr lang="fr-FR" sz="2800" dirty="0"/>
              <a:t> --configuration </a:t>
            </a:r>
            <a:r>
              <a:rPr lang="fr-FR" sz="2800" dirty="0" smtClean="0"/>
              <a:t>production</a:t>
            </a:r>
          </a:p>
          <a:p>
            <a:pPr>
              <a:lnSpc>
                <a:spcPct val="200000"/>
              </a:lnSpc>
            </a:pPr>
            <a:r>
              <a:rPr lang="en-US" sz="2800" dirty="0" err="1"/>
              <a:t>Minification</a:t>
            </a:r>
            <a:r>
              <a:rPr lang="en-US" sz="2800" dirty="0"/>
              <a:t>, tree-shaking, lazy loading des modules</a:t>
            </a:r>
            <a:r>
              <a:rPr lang="en-US" sz="28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fr-FR" sz="2800" dirty="0"/>
              <a:t>Optimisation du </a:t>
            </a:r>
            <a:r>
              <a:rPr lang="fr-FR" sz="2800" i="1" dirty="0"/>
              <a:t>Change </a:t>
            </a:r>
            <a:r>
              <a:rPr lang="fr-FR" sz="2800" i="1" dirty="0" err="1"/>
              <a:t>Detection</a:t>
            </a:r>
            <a:r>
              <a:rPr lang="fr-FR" sz="2800" dirty="0"/>
              <a:t> et des observables.</a:t>
            </a:r>
          </a:p>
          <a:p>
            <a:pPr>
              <a:lnSpc>
                <a:spcPct val="200000"/>
              </a:lnSpc>
            </a:pPr>
            <a:endParaRPr lang="fr-FR" sz="2800" dirty="0" smtClean="0"/>
          </a:p>
          <a:p>
            <a:pPr>
              <a:lnSpc>
                <a:spcPct val="200000"/>
              </a:lnSpc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86963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Côté </a:t>
            </a:r>
            <a:r>
              <a:rPr lang="fr-FR" dirty="0" err="1"/>
              <a:t>Spring</a:t>
            </a:r>
            <a:r>
              <a:rPr lang="fr-FR" dirty="0"/>
              <a:t> Boot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fr-FR" dirty="0"/>
              <a:t>Profil de production (application-</a:t>
            </a:r>
            <a:r>
              <a:rPr lang="fr-FR" dirty="0" err="1"/>
              <a:t>prod.yml</a:t>
            </a:r>
            <a:r>
              <a:rPr lang="fr-FR" dirty="0" smtClean="0"/>
              <a:t>)</a:t>
            </a:r>
          </a:p>
          <a:p>
            <a:pPr algn="just">
              <a:lnSpc>
                <a:spcPct val="200000"/>
              </a:lnSpc>
            </a:pPr>
            <a:r>
              <a:rPr lang="fr-FR" dirty="0"/>
              <a:t>Cache HTTP, compression GZIP, pagination côté serveur</a:t>
            </a:r>
            <a:r>
              <a:rPr lang="fr-FR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fr-FR" dirty="0"/>
              <a:t>Monitoring avec </a:t>
            </a:r>
            <a:r>
              <a:rPr lang="fr-FR" b="1" dirty="0" err="1"/>
              <a:t>Spring</a:t>
            </a:r>
            <a:r>
              <a:rPr lang="fr-FR" b="1" dirty="0"/>
              <a:t> </a:t>
            </a:r>
            <a:r>
              <a:rPr lang="fr-FR" b="1" dirty="0" err="1"/>
              <a:t>Actuator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737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Déploiement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3200" dirty="0"/>
              <a:t>Objectif : Mettre l’application en ligne sur un serveur CNSS (Linux ou Cloud).</a:t>
            </a:r>
          </a:p>
        </p:txBody>
      </p:sp>
    </p:spTree>
    <p:extLst>
      <p:ext uri="{BB962C8B-B14F-4D97-AF65-F5344CB8AC3E}">
        <p14:creationId xmlns:p14="http://schemas.microsoft.com/office/powerpoint/2010/main" val="491012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Génération du package </a:t>
            </a:r>
            <a:r>
              <a:rPr lang="fr-FR" sz="4000" dirty="0" err="1"/>
              <a:t>Spring</a:t>
            </a:r>
            <a:r>
              <a:rPr lang="fr-FR" sz="4000" dirty="0"/>
              <a:t> Boot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3200" dirty="0" err="1"/>
              <a:t>mvn</a:t>
            </a:r>
            <a:r>
              <a:rPr lang="fr-FR" sz="3200" dirty="0"/>
              <a:t> clean package</a:t>
            </a:r>
          </a:p>
          <a:p>
            <a:pPr algn="just">
              <a:lnSpc>
                <a:spcPct val="200000"/>
              </a:lnSpc>
            </a:pPr>
            <a:r>
              <a:rPr lang="fr-FR" sz="3200" dirty="0"/>
              <a:t>java -jar </a:t>
            </a:r>
            <a:r>
              <a:rPr lang="fr-FR" sz="3200" dirty="0" err="1"/>
              <a:t>target</a:t>
            </a:r>
            <a:r>
              <a:rPr lang="fr-FR" sz="3200" dirty="0"/>
              <a:t>/cnss-app.jar</a:t>
            </a:r>
          </a:p>
        </p:txBody>
      </p:sp>
    </p:spTree>
    <p:extLst>
      <p:ext uri="{BB962C8B-B14F-4D97-AF65-F5344CB8AC3E}">
        <p14:creationId xmlns:p14="http://schemas.microsoft.com/office/powerpoint/2010/main" val="24150653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Déploiement du </a:t>
            </a:r>
            <a:r>
              <a:rPr lang="fr-FR" dirty="0" err="1"/>
              <a:t>frontend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dans le </a:t>
            </a:r>
            <a:r>
              <a:rPr lang="fr-FR" dirty="0" err="1"/>
              <a:t>backend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Copier le dossier </a:t>
            </a:r>
            <a:r>
              <a:rPr lang="fr-FR" sz="2400" dirty="0" err="1"/>
              <a:t>dist</a:t>
            </a:r>
            <a:r>
              <a:rPr lang="fr-FR" sz="2400" dirty="0"/>
              <a:t>/ dans </a:t>
            </a:r>
            <a:r>
              <a:rPr lang="fr-FR" sz="2400" dirty="0" err="1" smtClean="0"/>
              <a:t>src</a:t>
            </a:r>
            <a:r>
              <a:rPr lang="fr-FR" sz="2400" dirty="0" smtClean="0"/>
              <a:t>/main/</a:t>
            </a:r>
            <a:r>
              <a:rPr lang="fr-FR" sz="2400" dirty="0" err="1" smtClean="0"/>
              <a:t>resources</a:t>
            </a:r>
            <a:r>
              <a:rPr lang="fr-FR" sz="2400" dirty="0" smtClean="0"/>
              <a:t>/</a:t>
            </a:r>
            <a:r>
              <a:rPr lang="fr-FR" sz="2400" dirty="0" err="1" smtClean="0"/>
              <a:t>static</a:t>
            </a:r>
            <a:endParaRPr lang="fr-FR" sz="2400" dirty="0" smtClean="0"/>
          </a:p>
          <a:p>
            <a:pPr algn="just">
              <a:lnSpc>
                <a:spcPct val="200000"/>
              </a:lnSpc>
            </a:pPr>
            <a:r>
              <a:rPr lang="fr-FR" sz="2400" dirty="0"/>
              <a:t>Configuration du proxy si besoin.</a:t>
            </a:r>
          </a:p>
        </p:txBody>
      </p:sp>
    </p:spTree>
    <p:extLst>
      <p:ext uri="{BB962C8B-B14F-4D97-AF65-F5344CB8AC3E}">
        <p14:creationId xmlns:p14="http://schemas.microsoft.com/office/powerpoint/2010/main" val="10349054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Déploiement sur serveur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fr-FR" dirty="0" err="1"/>
              <a:t>Tomcat</a:t>
            </a:r>
            <a:r>
              <a:rPr lang="fr-FR" dirty="0"/>
              <a:t>, Docker, ou serveur Linux (Ubuntu</a:t>
            </a:r>
            <a:r>
              <a:rPr lang="fr-FR" dirty="0" smtClean="0"/>
              <a:t>)</a:t>
            </a:r>
          </a:p>
          <a:p>
            <a:r>
              <a:rPr lang="fr-FR" dirty="0"/>
              <a:t>Exemple de conteneurisation Docker </a:t>
            </a:r>
            <a:r>
              <a:rPr lang="fr-FR" dirty="0" smtClean="0"/>
              <a:t>: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3626" y="3676021"/>
            <a:ext cx="4242683" cy="1974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4892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fr-FR" sz="3600" dirty="0"/>
              <a:t>Tests post-déploiement avec </a:t>
            </a:r>
            <a:r>
              <a:rPr lang="fr-FR" sz="3600" b="1" dirty="0" err="1"/>
              <a:t>Swagger</a:t>
            </a:r>
            <a:r>
              <a:rPr lang="fr-FR" sz="3600" dirty="0"/>
              <a:t> &amp; </a:t>
            </a:r>
            <a:r>
              <a:rPr lang="fr-FR" sz="3600" b="1" dirty="0" err="1"/>
              <a:t>Postman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54513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Versionner</a:t>
            </a:r>
            <a:r>
              <a:rPr lang="fr-FR" dirty="0"/>
              <a:t> les </a:t>
            </a:r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Exemple : /api/v1/affilies, /</a:t>
            </a:r>
            <a:r>
              <a:rPr lang="fr-FR" sz="2800" dirty="0" smtClean="0"/>
              <a:t>api/v2/affilies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Utile pour les évolutions sans casser le contrat existant.</a:t>
            </a:r>
          </a:p>
        </p:txBody>
      </p:sp>
    </p:spTree>
    <p:extLst>
      <p:ext uri="{BB962C8B-B14F-4D97-AF65-F5344CB8AC3E}">
        <p14:creationId xmlns:p14="http://schemas.microsoft.com/office/powerpoint/2010/main" val="26336643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Bonnes pratiques &amp; 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Architecture en </a:t>
            </a:r>
            <a:r>
              <a:rPr lang="fr-FR" sz="2800" dirty="0" smtClean="0"/>
              <a:t>couches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Gestion des erreurs et </a:t>
            </a:r>
            <a:r>
              <a:rPr lang="fr-FR" sz="2800" dirty="0" smtClean="0"/>
              <a:t>logs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Sécurité &amp; configuration </a:t>
            </a:r>
            <a:endParaRPr lang="fr-FR" sz="2800" dirty="0" smtClean="0"/>
          </a:p>
          <a:p>
            <a:pPr algn="just">
              <a:lnSpc>
                <a:spcPct val="200000"/>
              </a:lnSpc>
            </a:pPr>
            <a:r>
              <a:rPr lang="fr-FR" sz="2800" dirty="0"/>
              <a:t>Côté </a:t>
            </a:r>
            <a:r>
              <a:rPr lang="fr-FR" sz="2800" dirty="0" err="1"/>
              <a:t>Angular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32827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Controller → Service → </a:t>
            </a:r>
            <a:r>
              <a:rPr lang="fr-FR" sz="2400" dirty="0" err="1"/>
              <a:t>Repository</a:t>
            </a:r>
            <a:r>
              <a:rPr lang="fr-FR" sz="2400" dirty="0"/>
              <a:t> → </a:t>
            </a:r>
            <a:r>
              <a:rPr lang="fr-FR" sz="2400" dirty="0" err="1" smtClean="0"/>
              <a:t>Entity</a:t>
            </a:r>
            <a:endParaRPr lang="fr-FR" sz="2400" dirty="0" smtClean="0"/>
          </a:p>
          <a:p>
            <a:pPr algn="just">
              <a:lnSpc>
                <a:spcPct val="200000"/>
              </a:lnSpc>
            </a:pPr>
            <a:r>
              <a:rPr lang="fr-FR" sz="2400" dirty="0"/>
              <a:t>Responsabilités bien séparées</a:t>
            </a:r>
            <a:r>
              <a:rPr lang="fr-FR" sz="24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Respect du principe </a:t>
            </a:r>
            <a:r>
              <a:rPr lang="fr-FR" sz="2400" b="1" dirty="0"/>
              <a:t>SRP (Single </a:t>
            </a:r>
            <a:r>
              <a:rPr lang="fr-FR" sz="2400" b="1" dirty="0" err="1"/>
              <a:t>Responsibility</a:t>
            </a:r>
            <a:r>
              <a:rPr lang="fr-FR" sz="2400" b="1" dirty="0"/>
              <a:t> </a:t>
            </a:r>
            <a:r>
              <a:rPr lang="fr-FR" sz="2400" b="1" dirty="0" err="1"/>
              <a:t>Principle</a:t>
            </a:r>
            <a:r>
              <a:rPr lang="fr-FR" sz="2400" b="1" dirty="0"/>
              <a:t>)</a:t>
            </a:r>
            <a:r>
              <a:rPr lang="fr-FR" sz="2400" dirty="0"/>
              <a:t>.</a:t>
            </a:r>
            <a:endParaRPr lang="fr-FR" sz="2400" dirty="0" smtClean="0"/>
          </a:p>
          <a:p>
            <a:pPr algn="just">
              <a:lnSpc>
                <a:spcPct val="200000"/>
              </a:lnSpc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436876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Gestion des erreurs et logs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300000"/>
              </a:lnSpc>
            </a:pPr>
            <a:r>
              <a:rPr lang="fr-FR" dirty="0"/>
              <a:t>Utiliser @</a:t>
            </a:r>
            <a:r>
              <a:rPr lang="fr-FR" dirty="0" err="1"/>
              <a:t>ControllerAdvice</a:t>
            </a:r>
            <a:r>
              <a:rPr lang="fr-FR" dirty="0"/>
              <a:t> et </a:t>
            </a:r>
            <a:r>
              <a:rPr lang="fr-FR" dirty="0" err="1"/>
              <a:t>ResponseEntityExceptionHandler</a:t>
            </a:r>
            <a:r>
              <a:rPr lang="fr-FR" dirty="0" smtClean="0"/>
              <a:t>.</a:t>
            </a:r>
          </a:p>
          <a:p>
            <a:pPr algn="just">
              <a:lnSpc>
                <a:spcPct val="300000"/>
              </a:lnSpc>
            </a:pPr>
            <a:r>
              <a:rPr lang="fr-FR" dirty="0" err="1"/>
              <a:t>Logger</a:t>
            </a:r>
            <a:r>
              <a:rPr lang="fr-FR" dirty="0"/>
              <a:t> avec </a:t>
            </a:r>
            <a:r>
              <a:rPr lang="fr-FR" b="1" dirty="0"/>
              <a:t>SLF4J / </a:t>
            </a:r>
            <a:r>
              <a:rPr lang="fr-FR" b="1" dirty="0" err="1"/>
              <a:t>Logback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0868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 &amp; configuration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fr-FR" dirty="0"/>
              <a:t>Variables d’environnement pour les secrets (API paiement, DB, etc</a:t>
            </a:r>
            <a:r>
              <a:rPr lang="fr-FR" dirty="0" smtClean="0"/>
              <a:t>.).</a:t>
            </a:r>
          </a:p>
          <a:p>
            <a:pPr algn="just">
              <a:lnSpc>
                <a:spcPct val="200000"/>
              </a:lnSpc>
            </a:pPr>
            <a:r>
              <a:rPr lang="fr-FR" dirty="0"/>
              <a:t>Utiliser </a:t>
            </a:r>
            <a:r>
              <a:rPr lang="fr-FR" dirty="0" err="1"/>
              <a:t>application.yml</a:t>
            </a:r>
            <a:r>
              <a:rPr lang="fr-FR" dirty="0"/>
              <a:t> plutôt que .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8528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Côté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Low">
              <a:lnSpc>
                <a:spcPct val="200000"/>
              </a:lnSpc>
            </a:pPr>
            <a:r>
              <a:rPr lang="fr-FR" dirty="0"/>
              <a:t>Modularité (</a:t>
            </a:r>
            <a:r>
              <a:rPr lang="fr-FR" dirty="0" err="1"/>
              <a:t>feature</a:t>
            </a:r>
            <a:r>
              <a:rPr lang="fr-FR" dirty="0"/>
              <a:t> modules</a:t>
            </a:r>
            <a:r>
              <a:rPr lang="fr-FR" dirty="0" smtClean="0"/>
              <a:t>)</a:t>
            </a:r>
          </a:p>
          <a:p>
            <a:pPr algn="justLow">
              <a:lnSpc>
                <a:spcPct val="200000"/>
              </a:lnSpc>
            </a:pPr>
            <a:r>
              <a:rPr lang="fr-FR" dirty="0"/>
              <a:t>Services centralisés pour la communication HTTP</a:t>
            </a:r>
            <a:r>
              <a:rPr lang="fr-FR" dirty="0" smtClean="0"/>
              <a:t>.</a:t>
            </a:r>
          </a:p>
          <a:p>
            <a:pPr algn="justLow">
              <a:lnSpc>
                <a:spcPct val="200000"/>
              </a:lnSpc>
            </a:pPr>
            <a:r>
              <a:rPr lang="fr-FR" dirty="0"/>
              <a:t>Réutilisation via composants et </a:t>
            </a:r>
            <a:r>
              <a:rPr lang="fr-FR" dirty="0" err="1" smtClean="0"/>
              <a:t>pipes.Z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28667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Mise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Déployer l’application cnss-app1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2422774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Configurer</a:t>
            </a:r>
            <a:r>
              <a:rPr lang="en-US" sz="4000" dirty="0"/>
              <a:t> le Backend (Spring Boot)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Dans </a:t>
            </a:r>
            <a:r>
              <a:rPr lang="fr-FR" sz="2400" dirty="0" err="1"/>
              <a:t>application.properties</a:t>
            </a:r>
            <a:r>
              <a:rPr lang="fr-FR" sz="2400" dirty="0"/>
              <a:t> (ou </a:t>
            </a:r>
            <a:r>
              <a:rPr lang="fr-FR" sz="2400" dirty="0" err="1"/>
              <a:t>application.yml</a:t>
            </a:r>
            <a:r>
              <a:rPr lang="fr-FR" sz="2400" dirty="0"/>
              <a:t>), ajoute </a:t>
            </a:r>
            <a:r>
              <a:rPr lang="fr-FR" sz="24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000" b="1" dirty="0" err="1"/>
              <a:t>spring.web.resources.static</a:t>
            </a:r>
            <a:r>
              <a:rPr lang="fr-FR" sz="2000" b="1" dirty="0"/>
              <a:t>-locations=</a:t>
            </a:r>
            <a:r>
              <a:rPr lang="fr-FR" sz="2000" b="1" dirty="0" err="1"/>
              <a:t>classpath</a:t>
            </a:r>
            <a:r>
              <a:rPr lang="fr-FR" sz="2000" b="1" dirty="0"/>
              <a:t>:/</a:t>
            </a:r>
            <a:r>
              <a:rPr lang="fr-FR" sz="2000" b="1" dirty="0" err="1"/>
              <a:t>static</a:t>
            </a:r>
            <a:r>
              <a:rPr lang="fr-FR" sz="2000" b="1" dirty="0" smtClean="0"/>
              <a:t>/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Cela permet à </a:t>
            </a:r>
            <a:r>
              <a:rPr lang="fr-FR" sz="2400" dirty="0" err="1"/>
              <a:t>Spring</a:t>
            </a:r>
            <a:r>
              <a:rPr lang="fr-FR" sz="2400" dirty="0"/>
              <a:t> de servir les fichiers </a:t>
            </a:r>
            <a:r>
              <a:rPr lang="fr-FR" sz="2400" dirty="0" err="1"/>
              <a:t>Angular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639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Construire le Front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3200" dirty="0"/>
              <a:t>Construis </a:t>
            </a:r>
            <a:r>
              <a:rPr lang="fr-FR" sz="3200" dirty="0" err="1"/>
              <a:t>Angular</a:t>
            </a:r>
            <a:r>
              <a:rPr lang="fr-FR" sz="3200" dirty="0"/>
              <a:t> </a:t>
            </a:r>
            <a:r>
              <a:rPr lang="fr-FR" sz="3200" b="1" dirty="0"/>
              <a:t>en mode production</a:t>
            </a:r>
            <a:r>
              <a:rPr lang="fr-FR" sz="3200" dirty="0"/>
              <a:t> </a:t>
            </a:r>
            <a:r>
              <a:rPr lang="fr-FR" sz="3200" dirty="0" smtClean="0"/>
              <a:t>:</a:t>
            </a:r>
          </a:p>
          <a:p>
            <a:pPr lvl="1">
              <a:lnSpc>
                <a:spcPct val="200000"/>
              </a:lnSpc>
            </a:pPr>
            <a:r>
              <a:rPr lang="fr-FR" sz="2800" b="1" dirty="0" err="1"/>
              <a:t>ng</a:t>
            </a:r>
            <a:r>
              <a:rPr lang="fr-FR" sz="2800" b="1" dirty="0"/>
              <a:t> </a:t>
            </a:r>
            <a:r>
              <a:rPr lang="fr-FR" sz="2800" b="1" dirty="0" err="1"/>
              <a:t>build</a:t>
            </a:r>
            <a:r>
              <a:rPr lang="fr-FR" sz="2800" b="1" dirty="0"/>
              <a:t> --configuration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32274050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n-NO" dirty="0"/>
              <a:t>Copier Angular dans Spring Boot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Dans ton </a:t>
            </a:r>
            <a:r>
              <a:rPr lang="fr-FR" sz="2800" dirty="0" err="1"/>
              <a:t>backend</a:t>
            </a:r>
            <a:r>
              <a:rPr lang="fr-FR" sz="2800" dirty="0"/>
              <a:t>, tu dois placer </a:t>
            </a:r>
            <a:r>
              <a:rPr lang="fr-FR" sz="2800" dirty="0" err="1"/>
              <a:t>Angular</a:t>
            </a:r>
            <a:r>
              <a:rPr lang="fr-FR" sz="2800" dirty="0"/>
              <a:t> ici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5107" y="3235188"/>
            <a:ext cx="8188502" cy="2127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3473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/>
              <a:t>Construire ton </a:t>
            </a:r>
            <a:r>
              <a:rPr lang="fr-FR" sz="4400" dirty="0" err="1"/>
              <a:t>Backend</a:t>
            </a:r>
            <a:r>
              <a:rPr lang="fr-FR" sz="4400" dirty="0"/>
              <a:t> </a:t>
            </a:r>
            <a:r>
              <a:rPr lang="fr-FR" sz="4400" dirty="0" err="1"/>
              <a:t>Spring</a:t>
            </a:r>
            <a:r>
              <a:rPr lang="fr-FR" sz="4400" dirty="0"/>
              <a:t> Boot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b="1" dirty="0" err="1"/>
              <a:t>mvn</a:t>
            </a:r>
            <a:r>
              <a:rPr lang="fr-FR" sz="2800" b="1" dirty="0"/>
              <a:t> clean </a:t>
            </a:r>
            <a:r>
              <a:rPr lang="fr-FR" sz="2800" b="1" dirty="0" smtClean="0"/>
              <a:t>package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Tu obtiens un fichier .jar dans </a:t>
            </a:r>
            <a:r>
              <a:rPr lang="fr-FR" sz="28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400" b="1" dirty="0" err="1"/>
              <a:t>backend</a:t>
            </a:r>
            <a:r>
              <a:rPr lang="fr-FR" sz="2400" b="1" dirty="0"/>
              <a:t>/</a:t>
            </a:r>
            <a:r>
              <a:rPr lang="fr-FR" sz="2400" b="1" dirty="0" err="1"/>
              <a:t>target</a:t>
            </a:r>
            <a:r>
              <a:rPr lang="fr-FR" sz="2400" b="1" dirty="0"/>
              <a:t>/&lt;nom-projet&gt;.jar</a:t>
            </a:r>
          </a:p>
        </p:txBody>
      </p:sp>
    </p:spTree>
    <p:extLst>
      <p:ext uri="{BB962C8B-B14F-4D97-AF65-F5344CB8AC3E}">
        <p14:creationId xmlns:p14="http://schemas.microsoft.com/office/powerpoint/2010/main" val="226596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Gérer les erreurs proprement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Retourner des réponses uniformes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3102795"/>
            <a:ext cx="5250094" cy="2702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3415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Lancer l’application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b="1" dirty="0"/>
              <a:t>java -jar </a:t>
            </a:r>
            <a:r>
              <a:rPr lang="fr-FR" sz="3200" b="1" dirty="0" err="1"/>
              <a:t>target</a:t>
            </a:r>
            <a:r>
              <a:rPr lang="fr-FR" sz="3200" b="1" dirty="0"/>
              <a:t>/&lt;nom-projet&gt;.jar</a:t>
            </a:r>
          </a:p>
        </p:txBody>
      </p:sp>
    </p:spTree>
    <p:extLst>
      <p:ext uri="{BB962C8B-B14F-4D97-AF65-F5344CB8AC3E}">
        <p14:creationId xmlns:p14="http://schemas.microsoft.com/office/powerpoint/2010/main" val="4710384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Tester l’application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2071476"/>
            <a:ext cx="10058400" cy="405079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Ouvre le navigateur </a:t>
            </a:r>
            <a:r>
              <a:rPr lang="fr-FR" sz="24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000" dirty="0">
                <a:hlinkClick r:id="rId2"/>
              </a:rPr>
              <a:t>http://</a:t>
            </a:r>
            <a:r>
              <a:rPr lang="fr-FR" sz="2000" dirty="0" smtClean="0">
                <a:hlinkClick r:id="rId2"/>
              </a:rPr>
              <a:t>localhost:8080</a:t>
            </a:r>
            <a:endParaRPr lang="fr-FR" sz="2000" dirty="0" smtClean="0"/>
          </a:p>
          <a:p>
            <a:pPr algn="just">
              <a:lnSpc>
                <a:spcPct val="200000"/>
              </a:lnSpc>
            </a:pPr>
            <a:r>
              <a:rPr lang="fr-FR" sz="2400" dirty="0"/>
              <a:t>Tu verras ton </a:t>
            </a:r>
            <a:r>
              <a:rPr lang="fr-FR" sz="2400" b="1" dirty="0"/>
              <a:t>UI </a:t>
            </a:r>
            <a:r>
              <a:rPr lang="fr-FR" sz="2400" b="1" dirty="0" err="1"/>
              <a:t>Angular</a:t>
            </a:r>
            <a:r>
              <a:rPr lang="fr-FR" sz="2400" dirty="0"/>
              <a:t> servie par </a:t>
            </a:r>
            <a:r>
              <a:rPr lang="fr-FR" sz="2400" b="1" dirty="0" err="1"/>
              <a:t>Spring</a:t>
            </a:r>
            <a:r>
              <a:rPr lang="fr-FR" sz="2400" b="1" dirty="0"/>
              <a:t> Boot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590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Tests d’intégration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/>
              <a:t>Utiliser </a:t>
            </a:r>
            <a:r>
              <a:rPr lang="fr-FR" sz="3200" b="1" dirty="0" err="1"/>
              <a:t>Postman</a:t>
            </a:r>
            <a:r>
              <a:rPr lang="fr-FR" sz="3200" dirty="0"/>
              <a:t> ou </a:t>
            </a:r>
            <a:r>
              <a:rPr lang="fr-FR" sz="3200" b="1" dirty="0" err="1"/>
              <a:t>RestAssured</a:t>
            </a:r>
            <a:r>
              <a:rPr lang="fr-FR" sz="3200" dirty="0"/>
              <a:t> pour valider le respect du contrat.</a:t>
            </a:r>
          </a:p>
        </p:txBody>
      </p:sp>
    </p:spTree>
    <p:extLst>
      <p:ext uri="{BB962C8B-B14F-4D97-AF65-F5344CB8AC3E}">
        <p14:creationId xmlns:p14="http://schemas.microsoft.com/office/powerpoint/2010/main" val="339846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381890"/>
            <a:ext cx="10058400" cy="53251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Cas d’application CNSS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325366"/>
            <a:ext cx="10058400" cy="484683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Application : </a:t>
            </a:r>
            <a:r>
              <a:rPr lang="fr-FR" sz="2400" i="1" dirty="0"/>
              <a:t>Gestion des cotisations </a:t>
            </a:r>
            <a:r>
              <a:rPr lang="fr-FR" sz="2400" i="1" dirty="0" smtClean="0"/>
              <a:t>sociales</a:t>
            </a:r>
          </a:p>
          <a:p>
            <a:pPr lvl="1" algn="just">
              <a:lnSpc>
                <a:spcPct val="150000"/>
              </a:lnSpc>
            </a:pPr>
            <a:r>
              <a:rPr lang="fr-FR" sz="2000" b="1" dirty="0" err="1"/>
              <a:t>Frontend</a:t>
            </a:r>
            <a:r>
              <a:rPr lang="fr-FR" sz="2000" b="1" dirty="0"/>
              <a:t> </a:t>
            </a:r>
            <a:r>
              <a:rPr lang="fr-FR" sz="2000" b="1" dirty="0" err="1"/>
              <a:t>Angular</a:t>
            </a:r>
            <a:r>
              <a:rPr lang="fr-FR" sz="2000" dirty="0"/>
              <a:t> : tableau de bord, formulaires de saisie, suivi des déclarations</a:t>
            </a:r>
            <a:r>
              <a:rPr lang="fr-FR" sz="2000" dirty="0" smtClean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fr-FR" sz="2000" b="1" dirty="0" err="1"/>
              <a:t>Backend</a:t>
            </a:r>
            <a:r>
              <a:rPr lang="fr-FR" sz="2000" b="1" dirty="0"/>
              <a:t> </a:t>
            </a:r>
            <a:r>
              <a:rPr lang="fr-FR" sz="2000" b="1" dirty="0" err="1"/>
              <a:t>Spring</a:t>
            </a:r>
            <a:r>
              <a:rPr lang="fr-FR" sz="2000" b="1" dirty="0"/>
              <a:t> Boot</a:t>
            </a:r>
            <a:r>
              <a:rPr lang="fr-FR" sz="2000" dirty="0"/>
              <a:t> : services REST pour la gestion des affiliés, cotisations, paiements</a:t>
            </a:r>
            <a:r>
              <a:rPr lang="fr-FR" sz="2000" dirty="0" smtClean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fr-FR" sz="2000" b="1" dirty="0"/>
              <a:t>Contrat de communication</a:t>
            </a:r>
            <a:r>
              <a:rPr lang="fr-FR" sz="2000" dirty="0"/>
              <a:t> </a:t>
            </a:r>
            <a:r>
              <a:rPr lang="fr-FR" sz="2000" dirty="0" smtClean="0"/>
              <a:t>:</a:t>
            </a:r>
          </a:p>
          <a:p>
            <a:pPr lvl="2" algn="just">
              <a:lnSpc>
                <a:spcPct val="150000"/>
              </a:lnSpc>
            </a:pPr>
            <a:r>
              <a:rPr lang="fr-FR" sz="1800" dirty="0"/>
              <a:t>Format JSON unique</a:t>
            </a:r>
            <a:r>
              <a:rPr lang="fr-FR" sz="1800" dirty="0" smtClean="0"/>
              <a:t>.</a:t>
            </a:r>
          </a:p>
          <a:p>
            <a:pPr lvl="2" algn="just">
              <a:lnSpc>
                <a:spcPct val="150000"/>
              </a:lnSpc>
            </a:pPr>
            <a:r>
              <a:rPr lang="fr-FR" sz="1800" dirty="0"/>
              <a:t>Authentification par </a:t>
            </a:r>
            <a:r>
              <a:rPr lang="fr-FR" sz="1800" b="1" dirty="0"/>
              <a:t>JWT</a:t>
            </a:r>
            <a:r>
              <a:rPr lang="fr-FR" sz="1800" dirty="0" smtClean="0"/>
              <a:t>.</a:t>
            </a:r>
          </a:p>
          <a:p>
            <a:pPr lvl="2" algn="just">
              <a:lnSpc>
                <a:spcPct val="150000"/>
              </a:lnSpc>
            </a:pPr>
            <a:r>
              <a:rPr lang="fr-FR" sz="1800" dirty="0"/>
              <a:t>Documentation automatique </a:t>
            </a:r>
            <a:r>
              <a:rPr lang="fr-FR" sz="1800" b="1" dirty="0" err="1"/>
              <a:t>Swagger</a:t>
            </a:r>
            <a:r>
              <a:rPr lang="fr-FR" sz="1800" dirty="0" smtClean="0"/>
              <a:t>.</a:t>
            </a:r>
          </a:p>
          <a:p>
            <a:pPr lvl="2" algn="just">
              <a:lnSpc>
                <a:spcPct val="150000"/>
              </a:lnSpc>
            </a:pPr>
            <a:r>
              <a:rPr lang="fr-FR" sz="1800" dirty="0"/>
              <a:t>Validation des entrées côté </a:t>
            </a:r>
            <a:r>
              <a:rPr lang="fr-FR" sz="1800" b="1" dirty="0" err="1"/>
              <a:t>backend</a:t>
            </a:r>
            <a:r>
              <a:rPr lang="fr-FR" sz="1800" dirty="0"/>
              <a:t> (Bean Validation).</a:t>
            </a:r>
          </a:p>
        </p:txBody>
      </p:sp>
    </p:spTree>
    <p:extLst>
      <p:ext uri="{BB962C8B-B14F-4D97-AF65-F5344CB8AC3E}">
        <p14:creationId xmlns:p14="http://schemas.microsoft.com/office/powerpoint/2010/main" val="141678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Interaction avec des API </a:t>
            </a:r>
            <a:r>
              <a:rPr lang="fr-FR" dirty="0" smtClean="0"/>
              <a:t>externes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b="1" dirty="0"/>
              <a:t>(exemple : paiement électronique)</a:t>
            </a:r>
          </a:p>
        </p:txBody>
      </p:sp>
    </p:spTree>
    <p:extLst>
      <p:ext uri="{BB962C8B-B14F-4D97-AF65-F5344CB8AC3E}">
        <p14:creationId xmlns:p14="http://schemas.microsoft.com/office/powerpoint/2010/main" val="376017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217504"/>
            <a:ext cx="10058400" cy="851008"/>
          </a:xfrm>
        </p:spPr>
        <p:txBody>
          <a:bodyPr/>
          <a:lstStyle/>
          <a:p>
            <a:pPr algn="ctr"/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407560"/>
            <a:ext cx="10058400" cy="476464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Comprendre comment </a:t>
            </a:r>
            <a:r>
              <a:rPr lang="fr-FR" sz="2400" b="1" dirty="0"/>
              <a:t>un </a:t>
            </a:r>
            <a:r>
              <a:rPr lang="fr-FR" sz="2400" b="1" dirty="0" err="1"/>
              <a:t>backend</a:t>
            </a:r>
            <a:r>
              <a:rPr lang="fr-FR" sz="2400" b="1" dirty="0"/>
              <a:t> </a:t>
            </a:r>
            <a:r>
              <a:rPr lang="fr-FR" sz="2400" b="1" dirty="0" err="1"/>
              <a:t>Spring</a:t>
            </a:r>
            <a:r>
              <a:rPr lang="fr-FR" sz="2400" b="1" dirty="0"/>
              <a:t> Boot</a:t>
            </a:r>
            <a:r>
              <a:rPr lang="fr-FR" sz="2400" dirty="0"/>
              <a:t> consomme une </a:t>
            </a:r>
            <a:r>
              <a:rPr lang="fr-FR" sz="2400" b="1" dirty="0"/>
              <a:t>API externe sécurisée</a:t>
            </a:r>
            <a:r>
              <a:rPr lang="fr-FR" sz="2400" dirty="0"/>
              <a:t> (banque, paiement, service gouvernemental</a:t>
            </a:r>
            <a:r>
              <a:rPr lang="fr-FR" sz="2400" dirty="0" smtClean="0"/>
              <a:t>…).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Gérer la communication via </a:t>
            </a:r>
            <a:r>
              <a:rPr lang="fr-FR" sz="2400" b="1" dirty="0"/>
              <a:t>HTTP REST (GET, POST, PUT)</a:t>
            </a:r>
            <a:r>
              <a:rPr lang="fr-FR" sz="2400" dirty="0"/>
              <a:t> avec </a:t>
            </a:r>
            <a:r>
              <a:rPr lang="fr-FR" sz="2400" b="1" dirty="0" err="1"/>
              <a:t>Spring</a:t>
            </a:r>
            <a:r>
              <a:rPr lang="fr-FR" sz="2400" b="1" dirty="0"/>
              <a:t> </a:t>
            </a:r>
            <a:r>
              <a:rPr lang="fr-FR" sz="2400" b="1" dirty="0" err="1"/>
              <a:t>WebClient</a:t>
            </a:r>
            <a:r>
              <a:rPr lang="fr-FR" sz="2400" dirty="0"/>
              <a:t> ou </a:t>
            </a:r>
            <a:r>
              <a:rPr lang="fr-FR" sz="2400" b="1" dirty="0" err="1"/>
              <a:t>RestTemplate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Intégrer les résultats côté </a:t>
            </a:r>
            <a:r>
              <a:rPr lang="fr-FR" sz="2400" b="1" dirty="0" err="1"/>
              <a:t>Angular</a:t>
            </a:r>
            <a:r>
              <a:rPr lang="fr-FR" sz="2400" dirty="0"/>
              <a:t> pour afficher ou confirmer une transaction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Respecter les </a:t>
            </a:r>
            <a:r>
              <a:rPr lang="fr-FR" sz="2400" b="1" dirty="0"/>
              <a:t>bonnes pratiques de sécurité</a:t>
            </a:r>
            <a:r>
              <a:rPr lang="fr-FR" sz="2400" dirty="0"/>
              <a:t> et de </a:t>
            </a:r>
            <a:r>
              <a:rPr lang="fr-FR" sz="2400" b="1" dirty="0"/>
              <a:t>traçabilité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34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388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Contexte CNSS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448656"/>
            <a:ext cx="10058400" cy="47235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L’application interne CNSS doit permettre, par exemple </a:t>
            </a:r>
            <a:r>
              <a:rPr lang="fr-FR" sz="2400" dirty="0" smtClean="0"/>
              <a:t>: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la </a:t>
            </a:r>
            <a:r>
              <a:rPr lang="fr-FR" sz="2000" b="1" dirty="0"/>
              <a:t>consultation des cotisations</a:t>
            </a:r>
            <a:r>
              <a:rPr lang="fr-FR" sz="2000" dirty="0"/>
              <a:t> d’un affilié</a:t>
            </a:r>
            <a:r>
              <a:rPr lang="fr-FR" sz="2000" dirty="0" smtClean="0"/>
              <a:t>,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et le paiement électronique sécurisé via un partenaire externe (ex : API de paiement PAY-Niger</a:t>
            </a:r>
            <a:r>
              <a:rPr lang="fr-FR" sz="2000" dirty="0" smtClean="0"/>
              <a:t>).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L’API externe de paiement expose un contrat REST tel que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311" y="4158337"/>
            <a:ext cx="5917915" cy="1841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37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Corps de la requête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365" y="2321960"/>
            <a:ext cx="9298113" cy="3585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5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Réponse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155" y="2321960"/>
            <a:ext cx="8209051" cy="3143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6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Qu’est-ce qu’un contrat de communication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C’est un </a:t>
            </a:r>
            <a:r>
              <a:rPr lang="fr-FR" sz="2400" b="1" dirty="0"/>
              <a:t>accord technique</a:t>
            </a:r>
            <a:r>
              <a:rPr lang="fr-FR" sz="2400" dirty="0"/>
              <a:t> entre le </a:t>
            </a:r>
            <a:r>
              <a:rPr lang="fr-FR" sz="2400" b="1" dirty="0" err="1"/>
              <a:t>frontend</a:t>
            </a:r>
            <a:r>
              <a:rPr lang="fr-FR" sz="2400" b="1" dirty="0"/>
              <a:t> (client </a:t>
            </a:r>
            <a:r>
              <a:rPr lang="fr-FR" sz="2400" b="1" dirty="0" err="1"/>
              <a:t>Angular</a:t>
            </a:r>
            <a:r>
              <a:rPr lang="fr-FR" sz="2400" b="1" dirty="0"/>
              <a:t>)</a:t>
            </a:r>
            <a:r>
              <a:rPr lang="fr-FR" sz="2400" dirty="0"/>
              <a:t> et le </a:t>
            </a:r>
            <a:r>
              <a:rPr lang="fr-FR" sz="2400" b="1" dirty="0" err="1"/>
              <a:t>backend</a:t>
            </a:r>
            <a:r>
              <a:rPr lang="fr-FR" sz="2400" b="1" dirty="0"/>
              <a:t> (API </a:t>
            </a:r>
            <a:r>
              <a:rPr lang="fr-FR" sz="2400" b="1" dirty="0" err="1"/>
              <a:t>Spring</a:t>
            </a:r>
            <a:r>
              <a:rPr lang="fr-FR" sz="2400" b="1" dirty="0"/>
              <a:t> Boot</a:t>
            </a:r>
            <a:r>
              <a:rPr lang="fr-FR" sz="2400" b="1" dirty="0" smtClean="0"/>
              <a:t>)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Il définit </a:t>
            </a:r>
            <a:r>
              <a:rPr lang="fr-FR" sz="2400" b="1" dirty="0"/>
              <a:t>comment les deux couches échangent les données</a:t>
            </a:r>
            <a:r>
              <a:rPr lang="fr-FR" sz="2400" dirty="0"/>
              <a:t> : format, structure, types, </a:t>
            </a:r>
            <a:r>
              <a:rPr lang="fr-FR" sz="2400" dirty="0" err="1"/>
              <a:t>endpoints</a:t>
            </a:r>
            <a:r>
              <a:rPr lang="fr-FR" sz="2400" dirty="0"/>
              <a:t>, codes de statut, etc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Il garantit la </a:t>
            </a:r>
            <a:r>
              <a:rPr lang="fr-FR" sz="2400" b="1" dirty="0"/>
              <a:t>cohérence</a:t>
            </a:r>
            <a:r>
              <a:rPr lang="fr-FR" sz="2400" dirty="0"/>
              <a:t>, la </a:t>
            </a:r>
            <a:r>
              <a:rPr lang="fr-FR" sz="2400" b="1" dirty="0"/>
              <a:t>maintenabilité</a:t>
            </a:r>
            <a:r>
              <a:rPr lang="fr-FR" sz="2400" dirty="0"/>
              <a:t> et la </a:t>
            </a:r>
            <a:r>
              <a:rPr lang="fr-FR" sz="2400" b="1" dirty="0"/>
              <a:t>sécurité</a:t>
            </a:r>
            <a:r>
              <a:rPr lang="fr-FR" sz="2400" dirty="0"/>
              <a:t> des échanges.</a:t>
            </a:r>
          </a:p>
        </p:txBody>
      </p:sp>
    </p:spTree>
    <p:extLst>
      <p:ext uri="{BB962C8B-B14F-4D97-AF65-F5344CB8AC3E}">
        <p14:creationId xmlns:p14="http://schemas.microsoft.com/office/powerpoint/2010/main" val="32511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Communication </a:t>
            </a:r>
            <a:r>
              <a:rPr lang="fr-FR" sz="3600" dirty="0" err="1"/>
              <a:t>Backend</a:t>
            </a:r>
            <a:r>
              <a:rPr lang="fr-FR" sz="3600" dirty="0"/>
              <a:t> → API externe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3200" dirty="0"/>
              <a:t>Étape 1 – </a:t>
            </a:r>
            <a:r>
              <a:rPr lang="fr-FR" sz="3200" dirty="0" smtClean="0"/>
              <a:t>Dépendance</a:t>
            </a:r>
          </a:p>
          <a:p>
            <a:pPr algn="just">
              <a:lnSpc>
                <a:spcPct val="200000"/>
              </a:lnSpc>
            </a:pPr>
            <a:r>
              <a:rPr lang="fr-FR" sz="3200" dirty="0"/>
              <a:t>Étape 2 – Configuration d’un </a:t>
            </a:r>
            <a:r>
              <a:rPr lang="fr-FR" sz="3200" dirty="0" err="1" smtClean="0"/>
              <a:t>WebClient</a:t>
            </a:r>
            <a:endParaRPr lang="fr-FR" sz="3200" dirty="0" smtClean="0"/>
          </a:p>
          <a:p>
            <a:pPr algn="just">
              <a:lnSpc>
                <a:spcPct val="200000"/>
              </a:lnSpc>
            </a:pPr>
            <a:r>
              <a:rPr lang="fr-FR" sz="3200" dirty="0"/>
              <a:t>Étape 3 – Service pour appeler l’API externe</a:t>
            </a:r>
          </a:p>
        </p:txBody>
      </p:sp>
    </p:spTree>
    <p:extLst>
      <p:ext uri="{BB962C8B-B14F-4D97-AF65-F5344CB8AC3E}">
        <p14:creationId xmlns:p14="http://schemas.microsoft.com/office/powerpoint/2010/main" val="164003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Étape 1 – </a:t>
            </a:r>
            <a:r>
              <a:rPr lang="fr-FR" dirty="0" smtClean="0"/>
              <a:t>Dépendance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701" y="2650733"/>
            <a:ext cx="7171362" cy="2270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40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Étape 2 – Configuration d’un </a:t>
            </a:r>
            <a:r>
              <a:rPr lang="fr-FR" sz="3600" dirty="0" err="1" smtClean="0"/>
              <a:t>WebClient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043" y="2013735"/>
            <a:ext cx="9061805" cy="4078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267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6492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Étape 3 – Service pour appeler l’API externe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1816" y="1541124"/>
            <a:ext cx="8147406" cy="4664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66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4024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Exemple d’objets de transfert (</a:t>
            </a:r>
            <a:r>
              <a:rPr lang="fr-FR" sz="4000" dirty="0" err="1"/>
              <a:t>DTOs</a:t>
            </a:r>
            <a:r>
              <a:rPr lang="fr-FR" sz="4000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169" y="1448656"/>
            <a:ext cx="6606283" cy="4911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95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0186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Contrôleur pour déclencher un paiement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123" y="1304818"/>
            <a:ext cx="8465905" cy="5126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45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Côté </a:t>
            </a:r>
            <a:r>
              <a:rPr lang="fr-FR" dirty="0" err="1"/>
              <a:t>Angular</a:t>
            </a:r>
            <a:r>
              <a:rPr lang="fr-FR" dirty="0"/>
              <a:t> (appel à ton </a:t>
            </a:r>
            <a:r>
              <a:rPr lang="fr-FR" dirty="0" err="1"/>
              <a:t>backend</a:t>
            </a:r>
            <a:r>
              <a:rPr lang="fr-FR" dirty="0"/>
              <a:t> CNSS)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Service </a:t>
            </a:r>
            <a:r>
              <a:rPr lang="fr-FR" dirty="0" err="1" smtClean="0"/>
              <a:t>Angular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Composant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4288" y="2688336"/>
            <a:ext cx="5553734" cy="3424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0" y="2764986"/>
            <a:ext cx="5315455" cy="3248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963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Bonnes pratiques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/>
          </p:nvPr>
        </p:nvGraphicFramePr>
        <p:xfrm>
          <a:off x="1069975" y="2120900"/>
          <a:ext cx="10058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03796693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511474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Sécuriser les clés d’API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Ne jamais les mettre en dur dans le code. Les placer dans </a:t>
                      </a:r>
                      <a:r>
                        <a:rPr lang="fr-FR" b="1" dirty="0" err="1" smtClean="0"/>
                        <a:t>application.yml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5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Utiliser HTTPS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Toujours sécuriser la communication avec l’API externe.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98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Gérer les erreurs réseau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Utiliser .</a:t>
                      </a:r>
                      <a:r>
                        <a:rPr lang="fr-FR" b="1" dirty="0" err="1" smtClean="0"/>
                        <a:t>onStatus</a:t>
                      </a:r>
                      <a:r>
                        <a:rPr lang="fr-FR" b="1" dirty="0" smtClean="0"/>
                        <a:t>() dans </a:t>
                      </a:r>
                      <a:r>
                        <a:rPr lang="fr-FR" b="1" dirty="0" err="1" smtClean="0"/>
                        <a:t>WebClient</a:t>
                      </a:r>
                      <a:r>
                        <a:rPr lang="fr-FR" b="1" dirty="0" smtClean="0"/>
                        <a:t> pour intercepter les erreurs.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 smtClean="0">
                          <a:solidFill>
                            <a:srgbClr val="FF0000"/>
                          </a:solidFill>
                        </a:rPr>
                        <a:t>Logger</a:t>
                      </a:r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 les requêtes/réponses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Pour audit interne CNSS (traçabilité des paiements).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3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Documenter avec </a:t>
                      </a:r>
                      <a:r>
                        <a:rPr lang="fr-FR" b="1" dirty="0" err="1" smtClean="0">
                          <a:solidFill>
                            <a:srgbClr val="FF0000"/>
                          </a:solidFill>
                        </a:rPr>
                        <a:t>Swagger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Ajouter les </a:t>
                      </a:r>
                      <a:r>
                        <a:rPr lang="fr-FR" b="1" dirty="0" err="1" smtClean="0"/>
                        <a:t>endpoints</a:t>
                      </a:r>
                      <a:r>
                        <a:rPr lang="fr-FR" b="1" dirty="0" smtClean="0"/>
                        <a:t> /api/paiements à </a:t>
                      </a:r>
                      <a:r>
                        <a:rPr lang="fr-FR" b="1" dirty="0" err="1" smtClean="0"/>
                        <a:t>Swagger</a:t>
                      </a:r>
                      <a:r>
                        <a:rPr lang="fr-FR" b="1" dirty="0" smtClean="0"/>
                        <a:t> UI pour test et suivi.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4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39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Résumé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560" y="2219218"/>
            <a:ext cx="9411128" cy="3739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39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Installer et configurer </a:t>
            </a:r>
            <a:r>
              <a:rPr lang="fr-FR" sz="2400" dirty="0" err="1"/>
              <a:t>Swagger</a:t>
            </a:r>
            <a:r>
              <a:rPr lang="fr-FR" sz="2400" dirty="0"/>
              <a:t> / </a:t>
            </a:r>
            <a:r>
              <a:rPr lang="fr-FR" sz="2400" dirty="0" err="1"/>
              <a:t>OpenAPI</a:t>
            </a:r>
            <a:r>
              <a:rPr lang="fr-FR" sz="2400" dirty="0"/>
              <a:t> dans un projet </a:t>
            </a:r>
            <a:r>
              <a:rPr lang="fr-FR" sz="2400" dirty="0" err="1"/>
              <a:t>Spring</a:t>
            </a:r>
            <a:r>
              <a:rPr lang="fr-FR" sz="2400" dirty="0"/>
              <a:t> Boot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Générer automatiquement la documentation des API REST exposées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T</a:t>
            </a:r>
            <a:r>
              <a:rPr lang="fr-FR" sz="2400" dirty="0" smtClean="0"/>
              <a:t>ester </a:t>
            </a:r>
            <a:r>
              <a:rPr lang="fr-FR" sz="2400" dirty="0"/>
              <a:t>les </a:t>
            </a:r>
            <a:r>
              <a:rPr lang="fr-FR" sz="2400" dirty="0" err="1"/>
              <a:t>endpoints</a:t>
            </a:r>
            <a:r>
              <a:rPr lang="fr-FR" sz="2400" dirty="0"/>
              <a:t> directement depuis l’interface </a:t>
            </a:r>
            <a:r>
              <a:rPr lang="fr-FR" sz="2400" dirty="0" err="1"/>
              <a:t>Swagger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Comprendre comment cette documentation sert de </a:t>
            </a:r>
            <a:r>
              <a:rPr lang="fr-FR" sz="2400" b="1" dirty="0"/>
              <a:t>contrat clair</a:t>
            </a:r>
            <a:r>
              <a:rPr lang="fr-FR" sz="2400" dirty="0"/>
              <a:t> entre le front (</a:t>
            </a:r>
            <a:r>
              <a:rPr lang="fr-FR" sz="2400" dirty="0" err="1"/>
              <a:t>Angular</a:t>
            </a:r>
            <a:r>
              <a:rPr lang="fr-FR" sz="2400" dirty="0"/>
              <a:t>) et le back (</a:t>
            </a:r>
            <a:r>
              <a:rPr lang="fr-FR" sz="2400" dirty="0" err="1"/>
              <a:t>Spring</a:t>
            </a:r>
            <a:r>
              <a:rPr lang="fr-FR" sz="2400" dirty="0"/>
              <a:t> Boot).</a:t>
            </a:r>
            <a:endParaRPr lang="fr-FR" sz="2400" dirty="0" smtClean="0"/>
          </a:p>
          <a:p>
            <a:pPr algn="just">
              <a:lnSpc>
                <a:spcPct val="150000"/>
              </a:lnSpc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6064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800" dirty="0"/>
              <a:t>Éviter les incohérences entre le front et le back</a:t>
            </a:r>
            <a:r>
              <a:rPr lang="fr-FR" sz="28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fr-FR" sz="2800" dirty="0"/>
              <a:t>Faciliter les tests et la validation des intégrations</a:t>
            </a:r>
            <a:r>
              <a:rPr lang="fr-FR" sz="28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fr-FR" sz="2800" dirty="0"/>
              <a:t>Servir de </a:t>
            </a:r>
            <a:r>
              <a:rPr lang="fr-FR" sz="2800" b="1" dirty="0"/>
              <a:t>référence commune</a:t>
            </a:r>
            <a:r>
              <a:rPr lang="fr-FR" sz="2800" dirty="0"/>
              <a:t> entre les équipes.</a:t>
            </a:r>
          </a:p>
        </p:txBody>
      </p:sp>
    </p:spTree>
    <p:extLst>
      <p:ext uri="{BB962C8B-B14F-4D97-AF65-F5344CB8AC3E}">
        <p14:creationId xmlns:p14="http://schemas.microsoft.com/office/powerpoint/2010/main" val="3520616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289423"/>
            <a:ext cx="10058400" cy="789364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qu’est-ce que </a:t>
            </a:r>
            <a:r>
              <a:rPr lang="fr-FR" sz="3600" dirty="0" err="1"/>
              <a:t>Swagger</a:t>
            </a:r>
            <a:r>
              <a:rPr lang="fr-FR" sz="3600" dirty="0"/>
              <a:t> / </a:t>
            </a:r>
            <a:r>
              <a:rPr lang="fr-FR" sz="3600" dirty="0" err="1"/>
              <a:t>OpenAPI</a:t>
            </a:r>
            <a:r>
              <a:rPr lang="fr-FR" sz="3600" dirty="0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613043"/>
            <a:ext cx="10058400" cy="455915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800" b="1" dirty="0" err="1"/>
              <a:t>Swagger</a:t>
            </a:r>
            <a:r>
              <a:rPr lang="fr-FR" sz="2800" b="1" dirty="0"/>
              <a:t> (ou </a:t>
            </a:r>
            <a:r>
              <a:rPr lang="fr-FR" sz="2800" b="1" dirty="0" err="1"/>
              <a:t>OpenAPI</a:t>
            </a:r>
            <a:r>
              <a:rPr lang="fr-FR" sz="2800" b="1" dirty="0"/>
              <a:t>)</a:t>
            </a:r>
            <a:r>
              <a:rPr lang="fr-FR" sz="2800" dirty="0"/>
              <a:t> est un outil qui permet de </a:t>
            </a:r>
            <a:r>
              <a:rPr lang="fr-FR" sz="2800" b="1" dirty="0"/>
              <a:t>décrire, visualiser et tester les API REST</a:t>
            </a:r>
            <a:r>
              <a:rPr lang="fr-FR" sz="2800" dirty="0" smtClean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fr-FR" sz="2400" dirty="0" err="1"/>
              <a:t>Swagger</a:t>
            </a:r>
            <a:r>
              <a:rPr lang="fr-FR" sz="2400" dirty="0"/>
              <a:t> lit automatiquement les annotations </a:t>
            </a:r>
            <a:r>
              <a:rPr lang="fr-FR" sz="2400" dirty="0" err="1"/>
              <a:t>Spring</a:t>
            </a:r>
            <a:r>
              <a:rPr lang="fr-FR" sz="2400" dirty="0"/>
              <a:t> (@</a:t>
            </a:r>
            <a:r>
              <a:rPr lang="fr-FR" sz="2400" dirty="0" err="1"/>
              <a:t>RestController</a:t>
            </a:r>
            <a:r>
              <a:rPr lang="fr-FR" sz="2400" dirty="0"/>
              <a:t>, @</a:t>
            </a:r>
            <a:r>
              <a:rPr lang="fr-FR" sz="2400" dirty="0" err="1"/>
              <a:t>GetMapping</a:t>
            </a:r>
            <a:r>
              <a:rPr lang="fr-FR" sz="2400" dirty="0"/>
              <a:t>, etc</a:t>
            </a:r>
            <a:r>
              <a:rPr lang="fr-FR" sz="2400" dirty="0" smtClean="0"/>
              <a:t>.)</a:t>
            </a:r>
          </a:p>
          <a:p>
            <a:pPr lvl="1" algn="just">
              <a:lnSpc>
                <a:spcPct val="150000"/>
              </a:lnSpc>
            </a:pPr>
            <a:r>
              <a:rPr lang="fr-FR" sz="2400" dirty="0"/>
              <a:t>Il génère une interface web pour interagir avec les </a:t>
            </a:r>
            <a:r>
              <a:rPr lang="fr-FR" sz="2400" dirty="0" err="1"/>
              <a:t>endpoints</a:t>
            </a:r>
            <a:r>
              <a:rPr lang="fr-FR" sz="2400" dirty="0" smtClean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fr-FR" sz="2400" dirty="0"/>
              <a:t>Il sert de </a:t>
            </a:r>
            <a:r>
              <a:rPr lang="fr-FR" sz="2400" b="1" dirty="0"/>
              <a:t>contrat technique partagé</a:t>
            </a:r>
            <a:r>
              <a:rPr lang="fr-FR" sz="2400" dirty="0"/>
              <a:t> entre développeurs </a:t>
            </a:r>
            <a:r>
              <a:rPr lang="fr-FR" sz="2400" dirty="0" err="1"/>
              <a:t>backend</a:t>
            </a:r>
            <a:r>
              <a:rPr lang="fr-FR" sz="2400" dirty="0"/>
              <a:t>, </a:t>
            </a:r>
            <a:r>
              <a:rPr lang="fr-FR" sz="2400" dirty="0" err="1"/>
              <a:t>frontend</a:t>
            </a:r>
            <a:r>
              <a:rPr lang="fr-FR" sz="2400" dirty="0"/>
              <a:t> et QA.</a:t>
            </a:r>
          </a:p>
        </p:txBody>
      </p:sp>
    </p:spTree>
    <p:extLst>
      <p:ext uri="{BB962C8B-B14F-4D97-AF65-F5344CB8AC3E}">
        <p14:creationId xmlns:p14="http://schemas.microsoft.com/office/powerpoint/2010/main" val="3605366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Intégration dans un projet </a:t>
            </a:r>
            <a:r>
              <a:rPr lang="fr-FR" sz="3600" dirty="0" err="1"/>
              <a:t>Spring</a:t>
            </a:r>
            <a:r>
              <a:rPr lang="fr-FR" sz="3600" dirty="0"/>
              <a:t> Boot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Ajouter la </a:t>
            </a:r>
            <a:r>
              <a:rPr lang="fr-FR" dirty="0" smtClean="0"/>
              <a:t>dépendance</a:t>
            </a:r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endParaRPr lang="fr-FR" dirty="0" smtClean="0"/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endParaRPr lang="fr-FR" dirty="0" smtClean="0"/>
          </a:p>
          <a:p>
            <a:pPr algn="just">
              <a:lnSpc>
                <a:spcPct val="150000"/>
              </a:lnSpc>
            </a:pPr>
            <a:r>
              <a:rPr lang="fr-FR" b="1" dirty="0" err="1" smtClean="0"/>
              <a:t>springdoc-openapi</a:t>
            </a:r>
            <a:r>
              <a:rPr lang="fr-FR" dirty="0" smtClean="0"/>
              <a:t> </a:t>
            </a:r>
            <a:r>
              <a:rPr lang="fr-FR" dirty="0"/>
              <a:t>est la version moderne et maintenue de </a:t>
            </a:r>
            <a:r>
              <a:rPr lang="fr-FR" dirty="0" err="1"/>
              <a:t>Swagger</a:t>
            </a:r>
            <a:r>
              <a:rPr lang="fr-FR" dirty="0"/>
              <a:t> pour </a:t>
            </a:r>
            <a:r>
              <a:rPr lang="fr-FR" dirty="0" err="1"/>
              <a:t>Spring</a:t>
            </a:r>
            <a:r>
              <a:rPr lang="fr-FR" dirty="0"/>
              <a:t> Boot (compatible avec </a:t>
            </a:r>
            <a:r>
              <a:rPr lang="fr-FR" dirty="0" err="1"/>
              <a:t>Spring</a:t>
            </a:r>
            <a:r>
              <a:rPr lang="fr-FR" dirty="0"/>
              <a:t> Boot 3.x et 4.x).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048" y="1912814"/>
            <a:ext cx="6041511" cy="2320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19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Lancer l’application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Une fois l’application démarrée, ouvre ton navigateur à l’adresse : </a:t>
            </a:r>
            <a:r>
              <a:rPr lang="fr-FR" sz="2400" b="1" dirty="0">
                <a:hlinkClick r:id="rId2"/>
              </a:rPr>
              <a:t>http://</a:t>
            </a:r>
            <a:r>
              <a:rPr lang="fr-FR" sz="2400" b="1" dirty="0" smtClean="0">
                <a:hlinkClick r:id="rId2"/>
              </a:rPr>
              <a:t>localhost:8080/swagger-ui/index.html</a:t>
            </a:r>
            <a:endParaRPr lang="fr-FR" sz="2400" b="1" dirty="0" smtClean="0"/>
          </a:p>
          <a:p>
            <a:pPr algn="just">
              <a:lnSpc>
                <a:spcPct val="150000"/>
              </a:lnSpc>
            </a:pPr>
            <a:r>
              <a:rPr lang="fr-FR" sz="2400" dirty="0" smtClean="0"/>
              <a:t>Vous aurez automatiquement :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la liste des </a:t>
            </a:r>
            <a:r>
              <a:rPr lang="fr-FR" sz="2000" b="1" dirty="0" err="1"/>
              <a:t>endpoints</a:t>
            </a:r>
            <a:r>
              <a:rPr lang="fr-FR" sz="2000" b="1" dirty="0"/>
              <a:t> </a:t>
            </a:r>
            <a:r>
              <a:rPr lang="fr-FR" sz="2000" b="1" dirty="0" smtClean="0"/>
              <a:t>disponibles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les </a:t>
            </a:r>
            <a:r>
              <a:rPr lang="fr-FR" sz="2000" b="1" dirty="0"/>
              <a:t>méthodes HTTP</a:t>
            </a:r>
            <a:r>
              <a:rPr lang="fr-FR" sz="2000" dirty="0"/>
              <a:t> (GET, POST, PUT, DELETE</a:t>
            </a:r>
            <a:r>
              <a:rPr lang="fr-FR" sz="2000" dirty="0" smtClean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les </a:t>
            </a:r>
            <a:r>
              <a:rPr lang="fr-FR" sz="2000" b="1" dirty="0"/>
              <a:t>modèles de données</a:t>
            </a:r>
            <a:r>
              <a:rPr lang="fr-FR" sz="2000" dirty="0"/>
              <a:t> (</a:t>
            </a:r>
            <a:r>
              <a:rPr lang="fr-FR" sz="2000" dirty="0" err="1"/>
              <a:t>DTOs</a:t>
            </a:r>
            <a:r>
              <a:rPr lang="fr-FR" sz="2000" dirty="0" smtClean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les codes de </a:t>
            </a:r>
            <a:r>
              <a:rPr lang="fr-FR" sz="2000" dirty="0" smtClean="0"/>
              <a:t>réponse</a:t>
            </a:r>
          </a:p>
          <a:p>
            <a:pPr lvl="1" algn="just">
              <a:lnSpc>
                <a:spcPct val="150000"/>
              </a:lnSpc>
            </a:pPr>
            <a:r>
              <a:rPr lang="fr-FR" sz="2000" dirty="0"/>
              <a:t>et la possibilité de </a:t>
            </a:r>
            <a:r>
              <a:rPr lang="fr-FR" sz="2000" b="1" dirty="0"/>
              <a:t>tester directement l’API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3662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Exemple concret </a:t>
            </a:r>
            <a:r>
              <a:rPr lang="fr-FR" dirty="0" smtClean="0"/>
              <a:t>CNSS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Classe modèle : Affilie.java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848" y="2188396"/>
            <a:ext cx="9779662" cy="403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89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/>
              <a:t>Contrôleur : AffilieController.java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1397" y="2003461"/>
            <a:ext cx="9123451" cy="435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491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Résultat visuel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Section : </a:t>
            </a:r>
            <a:r>
              <a:rPr lang="fr-FR" dirty="0" smtClean="0"/>
              <a:t>Affiliés</a:t>
            </a:r>
          </a:p>
          <a:p>
            <a:pPr lvl="1" algn="just">
              <a:lnSpc>
                <a:spcPct val="150000"/>
              </a:lnSpc>
            </a:pPr>
            <a:r>
              <a:rPr lang="fr-FR" dirty="0" err="1"/>
              <a:t>Endpoint</a:t>
            </a:r>
            <a:r>
              <a:rPr lang="fr-FR" dirty="0"/>
              <a:t> : GET /api/affilies/{id</a:t>
            </a:r>
            <a:r>
              <a:rPr lang="fr-FR" dirty="0" smtClean="0"/>
              <a:t>}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Description : Récupérer un affilié par son </a:t>
            </a:r>
            <a:r>
              <a:rPr lang="fr-FR" dirty="0" smtClean="0"/>
              <a:t>identifiant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Exemple de réponse JSON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2548" y="3832261"/>
            <a:ext cx="5363109" cy="2609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837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Bonnes </a:t>
            </a:r>
            <a:r>
              <a:rPr lang="fr-FR" dirty="0"/>
              <a:t>pratiques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Utiliser les annotations </a:t>
            </a:r>
            <a:r>
              <a:rPr lang="fr-FR" sz="2400" dirty="0" err="1"/>
              <a:t>Swagger</a:t>
            </a:r>
            <a:r>
              <a:rPr lang="fr-FR" sz="2400" dirty="0"/>
              <a:t> pour enrichir la </a:t>
            </a:r>
            <a:r>
              <a:rPr lang="fr-FR" sz="2400" dirty="0" smtClean="0"/>
              <a:t>documentation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Toujours documenter les codes de retour (200, 404, 500</a:t>
            </a:r>
            <a:r>
              <a:rPr lang="fr-FR" sz="2400" dirty="0" smtClean="0"/>
              <a:t>)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Personnaliser la page </a:t>
            </a:r>
            <a:r>
              <a:rPr lang="fr-FR" sz="2400" dirty="0" err="1"/>
              <a:t>Swagger</a:t>
            </a:r>
            <a:r>
              <a:rPr lang="fr-FR" sz="2400" dirty="0"/>
              <a:t> (nom, description, contact</a:t>
            </a:r>
            <a:r>
              <a:rPr lang="fr-FR" sz="2400" dirty="0" smtClean="0"/>
              <a:t>)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Utiliser </a:t>
            </a:r>
            <a:r>
              <a:rPr lang="fr-FR" sz="2400" dirty="0" err="1"/>
              <a:t>Swagger</a:t>
            </a:r>
            <a:r>
              <a:rPr lang="fr-FR" sz="2400" dirty="0"/>
              <a:t> comme contrat</a:t>
            </a:r>
          </a:p>
        </p:txBody>
      </p:sp>
    </p:spTree>
    <p:extLst>
      <p:ext uri="{BB962C8B-B14F-4D97-AF65-F5344CB8AC3E}">
        <p14:creationId xmlns:p14="http://schemas.microsoft.com/office/powerpoint/2010/main" val="2356188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Utiliser les annotations </a:t>
            </a:r>
            <a:r>
              <a:rPr lang="fr-FR" dirty="0" err="1"/>
              <a:t>Swagger</a:t>
            </a:r>
            <a:r>
              <a:rPr lang="fr-FR" dirty="0"/>
              <a:t> pour enrichir la documentation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b="1" dirty="0"/>
              <a:t>@</a:t>
            </a:r>
            <a:r>
              <a:rPr lang="fr-FR" sz="2800" b="1" dirty="0" err="1"/>
              <a:t>Schema</a:t>
            </a:r>
            <a:r>
              <a:rPr lang="fr-FR" sz="2800" b="1" dirty="0"/>
              <a:t> </a:t>
            </a:r>
            <a:r>
              <a:rPr lang="fr-FR" sz="2800" dirty="0"/>
              <a:t>→ décrire les modèles (</a:t>
            </a:r>
            <a:r>
              <a:rPr lang="fr-FR" sz="2800" dirty="0" err="1"/>
              <a:t>DTOs</a:t>
            </a:r>
            <a:r>
              <a:rPr lang="fr-FR" sz="2800" dirty="0" smtClean="0"/>
              <a:t>)</a:t>
            </a:r>
          </a:p>
          <a:p>
            <a:pPr algn="just">
              <a:lnSpc>
                <a:spcPct val="200000"/>
              </a:lnSpc>
            </a:pPr>
            <a:r>
              <a:rPr lang="fr-FR" sz="2800" b="1" dirty="0"/>
              <a:t>@</a:t>
            </a:r>
            <a:r>
              <a:rPr lang="fr-FR" sz="2800" b="1" dirty="0" err="1"/>
              <a:t>Operation</a:t>
            </a:r>
            <a:r>
              <a:rPr lang="fr-FR" sz="2800" b="1" dirty="0"/>
              <a:t> </a:t>
            </a:r>
            <a:r>
              <a:rPr lang="fr-FR" sz="2800" dirty="0"/>
              <a:t>→ décrire les </a:t>
            </a:r>
            <a:r>
              <a:rPr lang="fr-FR" sz="2800" dirty="0" smtClean="0"/>
              <a:t>méthodes</a:t>
            </a:r>
          </a:p>
          <a:p>
            <a:pPr algn="just">
              <a:lnSpc>
                <a:spcPct val="200000"/>
              </a:lnSpc>
            </a:pPr>
            <a:r>
              <a:rPr lang="fr-FR" sz="2800" b="1" dirty="0"/>
              <a:t>@Tag </a:t>
            </a:r>
            <a:r>
              <a:rPr lang="fr-FR" sz="2800" dirty="0"/>
              <a:t>→ regrouper les </a:t>
            </a:r>
            <a:r>
              <a:rPr lang="fr-FR" sz="2800" dirty="0" err="1"/>
              <a:t>endpoints</a:t>
            </a:r>
            <a:r>
              <a:rPr lang="fr-FR" sz="2800" dirty="0"/>
              <a:t> par thème</a:t>
            </a:r>
          </a:p>
        </p:txBody>
      </p:sp>
    </p:spTree>
    <p:extLst>
      <p:ext uri="{BB962C8B-B14F-4D97-AF65-F5344CB8AC3E}">
        <p14:creationId xmlns:p14="http://schemas.microsoft.com/office/powerpoint/2010/main" val="338061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Toujours documenter les codes de retour (200, 404, 500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239" y="2373331"/>
            <a:ext cx="7705618" cy="2958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992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Personnaliser la page </a:t>
            </a:r>
            <a:r>
              <a:rPr lang="fr-FR" dirty="0" err="1"/>
              <a:t>Swagger</a:t>
            </a:r>
            <a:r>
              <a:rPr lang="fr-FR" dirty="0"/>
              <a:t> (nom, description, contact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3178" y="2383605"/>
            <a:ext cx="5311739" cy="3472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25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321939"/>
            <a:ext cx="10058400" cy="72771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Exemple contextuel (</a:t>
            </a:r>
            <a:r>
              <a:rPr lang="fr-FR" dirty="0" smtClean="0"/>
              <a:t>CNSS)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800" y="1403603"/>
            <a:ext cx="10058400" cy="405079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Lorsqu’une application </a:t>
            </a:r>
            <a:r>
              <a:rPr lang="fr-FR" dirty="0" err="1"/>
              <a:t>Angular</a:t>
            </a:r>
            <a:r>
              <a:rPr lang="fr-FR" dirty="0"/>
              <a:t> de gestion des dossiers CNSS interagit avec le serveur </a:t>
            </a:r>
            <a:r>
              <a:rPr lang="fr-FR" dirty="0" err="1"/>
              <a:t>Spring</a:t>
            </a:r>
            <a:r>
              <a:rPr lang="fr-FR" dirty="0"/>
              <a:t> Boot pour récupérer la liste des affiliés, le contrat définit </a:t>
            </a:r>
            <a:r>
              <a:rPr lang="fr-FR" dirty="0" smtClean="0"/>
              <a:t>:</a:t>
            </a:r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endParaRPr lang="fr-FR" dirty="0" smtClean="0"/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endParaRPr lang="fr-FR" dirty="0" smtClean="0"/>
          </a:p>
          <a:p>
            <a:pPr algn="just">
              <a:lnSpc>
                <a:spcPct val="150000"/>
              </a:lnSpc>
            </a:pPr>
            <a:r>
              <a:rPr lang="fr-FR" dirty="0"/>
              <a:t>et les méthodes autorisées : </a:t>
            </a:r>
            <a:r>
              <a:rPr lang="fr-FR" b="1" dirty="0"/>
              <a:t>GET /api/affilies/{id}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486" y="2562180"/>
            <a:ext cx="5024063" cy="2246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Utiliser </a:t>
            </a:r>
            <a:r>
              <a:rPr lang="fr-FR" sz="4000" dirty="0" err="1"/>
              <a:t>Swagger</a:t>
            </a:r>
            <a:r>
              <a:rPr lang="fr-FR" sz="4000" dirty="0"/>
              <a:t> comme contrat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 err="1"/>
              <a:t>Angular</a:t>
            </a:r>
            <a:r>
              <a:rPr lang="fr-FR" sz="2800" dirty="0"/>
              <a:t> peut consommer directement le fichier JSON </a:t>
            </a:r>
            <a:r>
              <a:rPr lang="fr-FR" sz="2800" dirty="0" err="1"/>
              <a:t>OpenAPI</a:t>
            </a:r>
            <a:r>
              <a:rPr lang="fr-FR" sz="2800" dirty="0"/>
              <a:t> (/v3/api-docs) pour générer des clients automatiques avec des outils comme </a:t>
            </a:r>
            <a:r>
              <a:rPr lang="fr-FR" sz="2800" dirty="0" err="1"/>
              <a:t>OpenAPI</a:t>
            </a:r>
            <a:r>
              <a:rPr lang="fr-FR" sz="2800" dirty="0"/>
              <a:t> </a:t>
            </a:r>
            <a:r>
              <a:rPr lang="fr-FR" sz="2800" dirty="0" err="1"/>
              <a:t>Generator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38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 err="1"/>
              <a:t>Swagger</a:t>
            </a:r>
            <a:r>
              <a:rPr lang="fr-FR" sz="2800" dirty="0"/>
              <a:t> / </a:t>
            </a:r>
            <a:r>
              <a:rPr lang="fr-FR" sz="2800" dirty="0" err="1"/>
              <a:t>OpenAPI</a:t>
            </a:r>
            <a:r>
              <a:rPr lang="fr-FR" sz="2800" dirty="0"/>
              <a:t> </a:t>
            </a:r>
            <a:r>
              <a:rPr lang="fr-FR" sz="2800" dirty="0" smtClean="0"/>
              <a:t>=</a:t>
            </a:r>
            <a:r>
              <a:rPr lang="fr-FR" sz="2800" b="1" dirty="0"/>
              <a:t>Documentation vivante + contrat de communication + outil de </a:t>
            </a:r>
            <a:r>
              <a:rPr lang="fr-FR" sz="2800" b="1" dirty="0" smtClean="0"/>
              <a:t>test </a:t>
            </a:r>
            <a:r>
              <a:rPr lang="fr-FR" sz="2800" dirty="0" smtClean="0"/>
              <a:t>Indispensable </a:t>
            </a:r>
            <a:r>
              <a:rPr lang="fr-FR" sz="2800" dirty="0"/>
              <a:t>dans une architecture </a:t>
            </a:r>
            <a:r>
              <a:rPr lang="fr-FR" sz="2800" b="1" dirty="0" err="1"/>
              <a:t>Spring</a:t>
            </a:r>
            <a:r>
              <a:rPr lang="fr-FR" sz="2800" b="1" dirty="0"/>
              <a:t> Boot + </a:t>
            </a:r>
            <a:r>
              <a:rPr lang="fr-FR" sz="2800" b="1" dirty="0" err="1"/>
              <a:t>Angular</a:t>
            </a:r>
            <a:r>
              <a:rPr lang="fr-FR" sz="2800" dirty="0"/>
              <a:t> comme celle de la </a:t>
            </a:r>
            <a:r>
              <a:rPr lang="fr-FR" sz="2800" b="1" dirty="0"/>
              <a:t>CNSS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6113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3238480" y="500042"/>
            <a:ext cx="4714908" cy="571504"/>
          </a:xfrm>
          <a:prstGeom prst="rect">
            <a:avLst/>
          </a:prstGeom>
        </p:spPr>
        <p:txBody>
          <a:bodyPr vert="horz" anchor="b">
            <a:normAutofit fontScale="97500"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fr-FR" sz="30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ATELIER N°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lnSpc>
                <a:spcPct val="300000"/>
              </a:lnSpc>
            </a:pPr>
            <a:r>
              <a:rPr lang="fr-FR" dirty="0" smtClean="0"/>
              <a:t>Créer un rapport qui Afficher tous les enregistrements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2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3238480" y="500042"/>
            <a:ext cx="4714908" cy="571504"/>
          </a:xfrm>
          <a:prstGeom prst="rect">
            <a:avLst/>
          </a:prstGeom>
        </p:spPr>
        <p:txBody>
          <a:bodyPr vert="horz" anchor="b">
            <a:normAutofit fontScale="97500"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fr-FR" sz="30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ATELIER N°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lnSpc>
                <a:spcPct val="300000"/>
              </a:lnSpc>
            </a:pPr>
            <a:r>
              <a:rPr lang="fr-FR" dirty="0" smtClean="0"/>
              <a:t>Créer un rapport qui Afficher le résultat d’une requête paramétrée.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1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467600" cy="65403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ATELIER N° 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981200" y="1357298"/>
            <a:ext cx="7467600" cy="4786346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  <a:p>
            <a:pPr algn="just">
              <a:lnSpc>
                <a:spcPct val="300000"/>
              </a:lnSpc>
              <a:buNone/>
            </a:pPr>
            <a:r>
              <a:rPr lang="fr-FR" dirty="0" smtClean="0"/>
              <a:t>    Charger un rapport à partir d’une application JAVA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11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116770"/>
            <a:ext cx="10058400" cy="871202"/>
          </a:xfrm>
        </p:spPr>
        <p:txBody>
          <a:bodyPr/>
          <a:lstStyle/>
          <a:p>
            <a:pPr algn="ctr"/>
            <a:r>
              <a:rPr lang="fr-FR" dirty="0" smtClean="0"/>
              <a:t>Démarche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69848" y="1093075"/>
            <a:ext cx="10058400" cy="5507421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 smtClean="0"/>
              <a:t>Création d’un projet </a:t>
            </a:r>
            <a:r>
              <a:rPr lang="fr-FR" sz="1800" b="1" dirty="0" err="1" smtClean="0"/>
              <a:t>Maven</a:t>
            </a:r>
            <a:endParaRPr lang="fr-FR" sz="1800" b="1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 smtClean="0"/>
              <a:t>Chargement de pilote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 smtClean="0"/>
              <a:t>Création des classes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 smtClean="0"/>
              <a:t>Etablissement </a:t>
            </a:r>
            <a:r>
              <a:rPr lang="fr-FR" sz="1800" b="1" dirty="0"/>
              <a:t>de la connexion avec la base de données.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/>
              <a:t>Chargement et compilation de l’état.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/>
              <a:t>Envoi de paramètres.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/>
              <a:t>Exécution de l’état.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/>
              <a:t>Création du rapport au format voulu.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800" b="1" dirty="0"/>
              <a:t>Ouverture de l’état.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 sz="18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 sz="18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 sz="18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95359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5362" y="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Chargement, Compilation et exécution du rapport</a:t>
            </a:r>
            <a:endParaRPr lang="fr-FR" sz="4000" dirty="0"/>
          </a:p>
        </p:txBody>
      </p:sp>
      <p:sp>
        <p:nvSpPr>
          <p:cNvPr id="4" name="Rectangle 3"/>
          <p:cNvSpPr/>
          <p:nvPr/>
        </p:nvSpPr>
        <p:spPr>
          <a:xfrm>
            <a:off x="2274309" y="1229039"/>
            <a:ext cx="857256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 </a:t>
            </a:r>
            <a:r>
              <a:rPr lang="fr-FR" sz="1400" b="1" u="sng" dirty="0">
                <a:solidFill>
                  <a:srgbClr val="FF0000"/>
                </a:solidFill>
              </a:rPr>
              <a:t>// Chargement et compilation du rapport</a:t>
            </a:r>
          </a:p>
          <a:p>
            <a:endParaRPr lang="fr-FR" sz="1400" dirty="0"/>
          </a:p>
          <a:p>
            <a:r>
              <a:rPr lang="fr-FR" sz="1400" b="1" dirty="0"/>
              <a:t>            </a:t>
            </a:r>
            <a:r>
              <a:rPr lang="fr-FR" sz="1400" b="1" dirty="0" err="1"/>
              <a:t>JasperDesign</a:t>
            </a:r>
            <a:r>
              <a:rPr lang="fr-FR" sz="1400" b="1" dirty="0"/>
              <a:t> </a:t>
            </a:r>
            <a:r>
              <a:rPr lang="fr-FR" sz="1400" b="1" dirty="0" err="1"/>
              <a:t>jasperDesign</a:t>
            </a:r>
            <a:r>
              <a:rPr lang="fr-FR" sz="1400" b="1" dirty="0"/>
              <a:t> = </a:t>
            </a:r>
            <a:r>
              <a:rPr lang="fr-FR" sz="1400" b="1" dirty="0" err="1"/>
              <a:t>JRXmlLoader.load</a:t>
            </a:r>
            <a:r>
              <a:rPr lang="fr-FR" sz="1400" b="1" dirty="0"/>
              <a:t>("</a:t>
            </a:r>
            <a:r>
              <a:rPr lang="fr-FR" sz="1400" b="1" dirty="0" err="1"/>
              <a:t>rapport.jrxml</a:t>
            </a:r>
            <a:r>
              <a:rPr lang="fr-FR" sz="1400" b="1" dirty="0"/>
              <a:t>");</a:t>
            </a:r>
          </a:p>
          <a:p>
            <a:r>
              <a:rPr lang="fr-FR" sz="1400" b="1" dirty="0"/>
              <a:t>            </a:t>
            </a:r>
            <a:r>
              <a:rPr lang="fr-FR" sz="1400" b="1" dirty="0" err="1"/>
              <a:t>JasperReport</a:t>
            </a:r>
            <a:r>
              <a:rPr lang="fr-FR" sz="1400" b="1" dirty="0"/>
              <a:t> </a:t>
            </a:r>
            <a:r>
              <a:rPr lang="fr-FR" sz="1400" b="1" dirty="0" err="1"/>
              <a:t>jasperReport</a:t>
            </a:r>
            <a:r>
              <a:rPr lang="fr-FR" sz="1400" b="1" dirty="0"/>
              <a:t> = </a:t>
            </a:r>
            <a:r>
              <a:rPr lang="fr-FR" sz="1400" b="1" dirty="0" err="1"/>
              <a:t>JasperCompileManager.compileReport</a:t>
            </a:r>
            <a:r>
              <a:rPr lang="fr-FR" sz="1400" b="1" dirty="0"/>
              <a:t>(</a:t>
            </a:r>
            <a:r>
              <a:rPr lang="fr-FR" sz="1400" b="1" dirty="0" err="1"/>
              <a:t>jasperDesign</a:t>
            </a:r>
            <a:r>
              <a:rPr lang="fr-FR" sz="1400" b="1" dirty="0"/>
              <a:t>);</a:t>
            </a:r>
          </a:p>
          <a:p>
            <a:r>
              <a:rPr lang="fr-FR" sz="1400" dirty="0"/>
              <a:t>            </a:t>
            </a:r>
          </a:p>
          <a:p>
            <a:r>
              <a:rPr lang="fr-FR" sz="1400" b="1" u="sng" dirty="0">
                <a:solidFill>
                  <a:srgbClr val="FF0000"/>
                </a:solidFill>
              </a:rPr>
              <a:t>// Paramètres à envoyer au rapport</a:t>
            </a:r>
          </a:p>
          <a:p>
            <a:r>
              <a:rPr lang="fr-FR" sz="1400" b="1" dirty="0"/>
              <a:t>          </a:t>
            </a:r>
            <a:r>
              <a:rPr lang="fr-FR" sz="1400" b="1" dirty="0" err="1"/>
              <a:t>Map</a:t>
            </a:r>
            <a:r>
              <a:rPr lang="fr-FR" sz="1400" b="1" dirty="0"/>
              <a:t> </a:t>
            </a:r>
            <a:r>
              <a:rPr lang="fr-FR" sz="1400" b="1" dirty="0" err="1"/>
              <a:t>parameters</a:t>
            </a:r>
            <a:r>
              <a:rPr lang="fr-FR" sz="1400" b="1" dirty="0"/>
              <a:t> = new </a:t>
            </a:r>
            <a:r>
              <a:rPr lang="fr-FR" sz="1400" b="1" dirty="0" err="1"/>
              <a:t>HashMap</a:t>
            </a:r>
            <a:r>
              <a:rPr lang="fr-FR" sz="1400" b="1" dirty="0"/>
              <a:t>();</a:t>
            </a:r>
          </a:p>
          <a:p>
            <a:r>
              <a:rPr lang="fr-FR" sz="1400" b="1" dirty="0"/>
              <a:t>           </a:t>
            </a:r>
            <a:r>
              <a:rPr lang="fr-FR" sz="1400" b="1" dirty="0" err="1"/>
              <a:t>parameters.put</a:t>
            </a:r>
            <a:r>
              <a:rPr lang="fr-FR" sz="1400" b="1" dirty="0"/>
              <a:t>("</a:t>
            </a:r>
            <a:r>
              <a:rPr lang="fr-FR" sz="1400" b="1" dirty="0" err="1"/>
              <a:t>mat",mat</a:t>
            </a:r>
            <a:r>
              <a:rPr lang="fr-FR" sz="1400" b="1" dirty="0"/>
              <a:t>));</a:t>
            </a:r>
          </a:p>
          <a:p>
            <a:endParaRPr lang="fr-FR" sz="1400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// Exécution du rapport</a:t>
            </a:r>
          </a:p>
          <a:p>
            <a:endParaRPr lang="fr-FR" sz="1400" dirty="0"/>
          </a:p>
          <a:p>
            <a:r>
              <a:rPr lang="fr-FR" sz="1400" dirty="0"/>
              <a:t>       </a:t>
            </a:r>
            <a:r>
              <a:rPr lang="fr-FR" sz="1200" b="1" dirty="0" err="1"/>
              <a:t>JasperPrint</a:t>
            </a:r>
            <a:r>
              <a:rPr lang="fr-FR" sz="1200" b="1" dirty="0"/>
              <a:t> </a:t>
            </a:r>
            <a:r>
              <a:rPr lang="fr-FR" sz="1200" b="1" dirty="0" err="1"/>
              <a:t>jasperPrint</a:t>
            </a:r>
            <a:r>
              <a:rPr lang="fr-FR" sz="1200" b="1" dirty="0"/>
              <a:t> = </a:t>
            </a:r>
            <a:r>
              <a:rPr lang="fr-FR" sz="1050" b="1" dirty="0" err="1"/>
              <a:t>JasperFillManager.fillReport</a:t>
            </a:r>
            <a:r>
              <a:rPr lang="fr-FR" sz="1050" b="1" dirty="0"/>
              <a:t>(</a:t>
            </a:r>
            <a:r>
              <a:rPr lang="fr-FR" sz="1050" b="1" dirty="0" err="1"/>
              <a:t>jasperReport</a:t>
            </a:r>
            <a:r>
              <a:rPr lang="fr-FR" sz="1050" b="1" dirty="0"/>
              <a:t>, </a:t>
            </a:r>
            <a:r>
              <a:rPr lang="fr-FR" sz="1050" b="1" dirty="0" err="1"/>
              <a:t>parameters</a:t>
            </a:r>
            <a:r>
              <a:rPr lang="fr-FR" sz="1050" b="1" dirty="0"/>
              <a:t>, </a:t>
            </a:r>
            <a:r>
              <a:rPr lang="fr-FR" sz="1050" b="1" dirty="0" err="1"/>
              <a:t>cnx.geton</a:t>
            </a:r>
            <a:r>
              <a:rPr lang="fr-FR" sz="1050" b="1" dirty="0"/>
              <a:t>());</a:t>
            </a:r>
          </a:p>
          <a:p>
            <a:endParaRPr lang="fr-FR" sz="1400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// Création du rapport au format PDF</a:t>
            </a:r>
          </a:p>
          <a:p>
            <a:endParaRPr lang="fr-FR" sz="1400" dirty="0"/>
          </a:p>
          <a:p>
            <a:r>
              <a:rPr lang="fr-FR" sz="1400" dirty="0"/>
              <a:t>            </a:t>
            </a:r>
            <a:r>
              <a:rPr lang="fr-FR" sz="1400" b="1" dirty="0" err="1"/>
              <a:t>JasperExportManager.exportReportToPdfFile</a:t>
            </a:r>
            <a:r>
              <a:rPr lang="fr-FR" sz="1400" b="1" dirty="0"/>
              <a:t>(</a:t>
            </a:r>
            <a:r>
              <a:rPr lang="fr-FR" sz="1400" b="1" dirty="0" err="1"/>
              <a:t>jasperPrint</a:t>
            </a:r>
            <a:r>
              <a:rPr lang="fr-FR" sz="1400" b="1" dirty="0"/>
              <a:t>, "etat.pdf");</a:t>
            </a:r>
          </a:p>
          <a:p>
            <a:pPr algn="ctr"/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// Ouverture du rapport</a:t>
            </a:r>
          </a:p>
          <a:p>
            <a:endParaRPr lang="fr-FR" sz="1400" b="1" dirty="0"/>
          </a:p>
          <a:p>
            <a:r>
              <a:rPr lang="fr-FR" sz="1400" b="1" dirty="0" err="1"/>
              <a:t>Runtime.getRuntime</a:t>
            </a:r>
            <a:r>
              <a:rPr lang="fr-FR" sz="1400" b="1" dirty="0"/>
              <a:t>().</a:t>
            </a:r>
            <a:r>
              <a:rPr lang="fr-FR" sz="1400" b="1" dirty="0" err="1"/>
              <a:t>exec</a:t>
            </a:r>
            <a:r>
              <a:rPr lang="fr-FR" sz="1400" b="1" dirty="0"/>
              <a:t>("</a:t>
            </a:r>
            <a:r>
              <a:rPr lang="fr-FR" sz="900" b="1" dirty="0"/>
              <a:t>C:/Program Files/Adobe/Acrobat8.0/Acrobat/Acrobat.exe </a:t>
            </a:r>
            <a:r>
              <a:rPr lang="fr-FR" sz="1400" b="1" dirty="0"/>
              <a:t>etat.pdf");</a:t>
            </a:r>
          </a:p>
          <a:p>
            <a:endParaRPr lang="fr-FR" sz="1400" b="1" dirty="0"/>
          </a:p>
          <a:p>
            <a:r>
              <a:rPr lang="fr-FR" sz="1400" b="1" dirty="0"/>
              <a:t>Ou bien</a:t>
            </a:r>
          </a:p>
          <a:p>
            <a:pPr>
              <a:lnSpc>
                <a:spcPct val="300000"/>
              </a:lnSpc>
            </a:pPr>
            <a:r>
              <a:rPr lang="fr-FR" sz="1400" b="1" dirty="0"/>
              <a:t>Desktop </a:t>
            </a:r>
            <a:r>
              <a:rPr lang="fr-FR" sz="1400" b="1" dirty="0" err="1"/>
              <a:t>run</a:t>
            </a:r>
            <a:r>
              <a:rPr lang="fr-FR" sz="1400" b="1" dirty="0"/>
              <a:t> = </a:t>
            </a:r>
            <a:r>
              <a:rPr lang="fr-FR" sz="1400" b="1" dirty="0" err="1"/>
              <a:t>Desktop.getDesktop</a:t>
            </a:r>
            <a:r>
              <a:rPr lang="fr-FR" sz="1400" b="1" dirty="0"/>
              <a:t>(); </a:t>
            </a:r>
            <a:r>
              <a:rPr lang="fr-FR" sz="1400" b="1" dirty="0" err="1"/>
              <a:t>run.open</a:t>
            </a:r>
            <a:r>
              <a:rPr lang="fr-FR" sz="1400" b="1" dirty="0"/>
              <a:t>(</a:t>
            </a:r>
            <a:r>
              <a:rPr lang="fr-FR" sz="1400" b="1" dirty="0">
                <a:solidFill>
                  <a:srgbClr val="0000FF"/>
                </a:solidFill>
              </a:rPr>
              <a:t>new</a:t>
            </a:r>
            <a:r>
              <a:rPr lang="fr-FR" sz="1400" b="1" dirty="0"/>
              <a:t> File(</a:t>
            </a:r>
            <a:r>
              <a:rPr lang="fr-FR" sz="1400" b="1" dirty="0">
                <a:solidFill>
                  <a:srgbClr val="FF0000"/>
                </a:solidFill>
              </a:rPr>
              <a:t>"MonFichier.pdf"</a:t>
            </a:r>
            <a:r>
              <a:rPr lang="fr-FR" sz="1400" b="1" dirty="0"/>
              <a:t>));</a:t>
            </a:r>
          </a:p>
          <a:p>
            <a:endParaRPr lang="fr-FR" sz="1400" b="1" dirty="0"/>
          </a:p>
          <a:p>
            <a:endParaRPr lang="fr-FR" sz="1400" b="1" dirty="0"/>
          </a:p>
          <a:p>
            <a:r>
              <a:rPr lang="fr-FR" sz="14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919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Piste de course bleue">
            <a:extLst>
              <a:ext uri="{FF2B5EF4-FFF2-40B4-BE49-F238E27FC236}">
                <a16:creationId xmlns:a16="http://schemas.microsoft.com/office/drawing/2014/main" id="{1D373385-B96A-EE3F-AB28-9B5E6DE1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6" r="19963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08" y="782201"/>
            <a:ext cx="5402316" cy="46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Fichier </a:t>
            </a:r>
            <a:r>
              <a:rPr lang="fr-FR" dirty="0" err="1"/>
              <a:t>report.jrxml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800" dirty="0"/>
              <a:t>Crée un fichier </a:t>
            </a:r>
            <a:r>
              <a:rPr lang="fr-FR" sz="2800" dirty="0" err="1"/>
              <a:t>employee_report.jrxml</a:t>
            </a:r>
            <a:r>
              <a:rPr lang="fr-FR" sz="2800" dirty="0"/>
              <a:t> dans </a:t>
            </a:r>
            <a:r>
              <a:rPr lang="fr-FR" sz="2800" dirty="0" err="1"/>
              <a:t>src</a:t>
            </a:r>
            <a:r>
              <a:rPr lang="fr-FR" sz="2800" dirty="0"/>
              <a:t>/main/</a:t>
            </a:r>
            <a:r>
              <a:rPr lang="fr-FR" sz="2800" dirty="0" err="1"/>
              <a:t>resources</a:t>
            </a:r>
            <a:r>
              <a:rPr lang="fr-FR" sz="2800" dirty="0"/>
              <a:t>/reports/.</a:t>
            </a:r>
          </a:p>
        </p:txBody>
      </p:sp>
    </p:spTree>
    <p:extLst>
      <p:ext uri="{BB962C8B-B14F-4D97-AF65-F5344CB8AC3E}">
        <p14:creationId xmlns:p14="http://schemas.microsoft.com/office/powerpoint/2010/main" val="3772821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dépendance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70" y="2093976"/>
            <a:ext cx="9328934" cy="3823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6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196956"/>
            <a:ext cx="10058400" cy="892105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Types de contrats et technologies associées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171254"/>
            <a:ext cx="10058399" cy="426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069848" y="5664100"/>
            <a:ext cx="10058399" cy="1114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dirty="0"/>
              <a:t>Pour </a:t>
            </a:r>
            <a:r>
              <a:rPr lang="fr-FR" dirty="0" smtClean="0"/>
              <a:t>l’application </a:t>
            </a:r>
            <a:r>
              <a:rPr lang="fr-FR" b="1" dirty="0" smtClean="0"/>
              <a:t>CNSS</a:t>
            </a:r>
            <a:r>
              <a:rPr lang="fr-FR" dirty="0" smtClean="0"/>
              <a:t>, </a:t>
            </a:r>
            <a:r>
              <a:rPr lang="fr-FR" dirty="0"/>
              <a:t>le </a:t>
            </a:r>
            <a:r>
              <a:rPr lang="fr-FR" b="1" dirty="0"/>
              <a:t>REST JSON</a:t>
            </a:r>
            <a:r>
              <a:rPr lang="fr-FR" dirty="0"/>
              <a:t> est le plus adapté (interopérabilité, simplicité, documentation claire).</a:t>
            </a:r>
          </a:p>
        </p:txBody>
      </p:sp>
    </p:spTree>
    <p:extLst>
      <p:ext uri="{BB962C8B-B14F-4D97-AF65-F5344CB8AC3E}">
        <p14:creationId xmlns:p14="http://schemas.microsoft.com/office/powerpoint/2010/main" val="10864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3852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Service Jasper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01" y="1413164"/>
            <a:ext cx="10307782" cy="4857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3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Mise à jour du contrôleur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415" y="2093976"/>
            <a:ext cx="9120249" cy="4223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1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b="1" dirty="0"/>
              <a:t>http://</a:t>
            </a:r>
            <a:r>
              <a:rPr lang="fr-FR" sz="3600" b="1" dirty="0" smtClean="0"/>
              <a:t>localhost:8081/api/employe/report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14234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5400" dirty="0" smtClean="0"/>
              <a:t>Comment </a:t>
            </a:r>
            <a:r>
              <a:rPr lang="fr-FR" sz="5400" dirty="0"/>
              <a:t>préparer proprement les </a:t>
            </a:r>
            <a:r>
              <a:rPr lang="fr-FR" sz="5400" dirty="0" smtClean="0"/>
              <a:t>environnements?</a:t>
            </a:r>
            <a:endParaRPr lang="fr-FR" sz="5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358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Principe général : les </a:t>
            </a:r>
            <a:r>
              <a:rPr lang="fr-FR" sz="4000" i="1" dirty="0" err="1"/>
              <a:t>Spring</a:t>
            </a:r>
            <a:r>
              <a:rPr lang="fr-FR" sz="4000" i="1" dirty="0"/>
              <a:t> Profiles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5461" y="2159293"/>
            <a:ext cx="10058400" cy="4050792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fr-FR" b="1" dirty="0" err="1"/>
              <a:t>Spring</a:t>
            </a:r>
            <a:r>
              <a:rPr lang="fr-FR" b="1" dirty="0"/>
              <a:t> Boot </a:t>
            </a:r>
            <a:r>
              <a:rPr lang="fr-FR" dirty="0"/>
              <a:t>permet d’avoir plusieurs configurations selon l’environnement via les </a:t>
            </a:r>
            <a:r>
              <a:rPr lang="fr-FR" b="1" dirty="0"/>
              <a:t>profils</a:t>
            </a:r>
            <a:r>
              <a:rPr lang="fr-FR" dirty="0"/>
              <a:t>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91" y="3567161"/>
            <a:ext cx="8383713" cy="2515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8650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profil actif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Le profil actif est défini par </a:t>
            </a:r>
            <a:r>
              <a:rPr lang="fr-FR" sz="28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la propriété </a:t>
            </a:r>
            <a:r>
              <a:rPr lang="fr-FR" sz="2400" b="1" dirty="0" err="1" smtClean="0"/>
              <a:t>spring.profiles.active</a:t>
            </a:r>
            <a:endParaRPr lang="fr-FR" sz="2400" b="1" dirty="0" smtClean="0"/>
          </a:p>
          <a:p>
            <a:pPr lvl="1" algn="just">
              <a:lnSpc>
                <a:spcPct val="200000"/>
              </a:lnSpc>
            </a:pPr>
            <a:r>
              <a:rPr lang="fr-FR" sz="2400" dirty="0"/>
              <a:t>ou la variable d’environnement </a:t>
            </a:r>
            <a:r>
              <a:rPr lang="fr-FR" sz="2400" b="1" dirty="0" smtClean="0"/>
              <a:t>SPRING_PROFILES_ACTIVE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ou le paramètre </a:t>
            </a:r>
            <a:r>
              <a:rPr lang="fr-FR" sz="2400" b="1" dirty="0"/>
              <a:t>--</a:t>
            </a:r>
            <a:r>
              <a:rPr lang="fr-FR" sz="2400" b="1" dirty="0" err="1"/>
              <a:t>spring.profiles.active</a:t>
            </a:r>
            <a:r>
              <a:rPr lang="fr-FR" sz="2400" b="1" dirty="0"/>
              <a:t>=stage</a:t>
            </a:r>
          </a:p>
        </p:txBody>
      </p:sp>
    </p:spTree>
    <p:extLst>
      <p:ext uri="{BB962C8B-B14F-4D97-AF65-F5344CB8AC3E}">
        <p14:creationId xmlns:p14="http://schemas.microsoft.com/office/powerpoint/2010/main" val="2061446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typique des fichiers </a:t>
            </a:r>
            <a:r>
              <a:rPr lang="fr-FR" dirty="0" err="1"/>
              <a:t>application.yml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Voici la structure recommandée </a:t>
            </a:r>
            <a:r>
              <a:rPr lang="fr-FR" sz="2800" dirty="0" smtClean="0"/>
              <a:t>:</a:t>
            </a:r>
          </a:p>
          <a:p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137" y="2851895"/>
            <a:ext cx="5239821" cy="3022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983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974" y="227778"/>
            <a:ext cx="10058400" cy="830460"/>
          </a:xfrm>
        </p:spPr>
        <p:txBody>
          <a:bodyPr/>
          <a:lstStyle/>
          <a:p>
            <a:pPr algn="ctr"/>
            <a:r>
              <a:rPr lang="fr-FR" dirty="0" err="1"/>
              <a:t>application.yml</a:t>
            </a:r>
            <a:r>
              <a:rPr lang="fr-FR" dirty="0"/>
              <a:t> (général)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366" y="1551398"/>
            <a:ext cx="9041259" cy="4520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3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74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Explication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771" y="1736333"/>
            <a:ext cx="10089222" cy="409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169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7929" y="176407"/>
            <a:ext cx="10058400" cy="6044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application-</a:t>
            </a:r>
            <a:r>
              <a:rPr lang="fr-FR" dirty="0" err="1"/>
              <a:t>dev.yml</a:t>
            </a:r>
            <a:r>
              <a:rPr lang="fr-FR" dirty="0"/>
              <a:t> (local)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993" y="1181529"/>
            <a:ext cx="8435083" cy="5003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9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Structure du contrat REST dans le projet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Côté </a:t>
            </a:r>
            <a:r>
              <a:rPr lang="fr-FR" dirty="0" err="1"/>
              <a:t>Spring</a:t>
            </a:r>
            <a:r>
              <a:rPr lang="fr-FR" dirty="0"/>
              <a:t> Boot (</a:t>
            </a:r>
            <a:r>
              <a:rPr lang="fr-FR" dirty="0" err="1"/>
              <a:t>Backend</a:t>
            </a:r>
            <a:r>
              <a:rPr lang="fr-FR" dirty="0" smtClean="0"/>
              <a:t>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Les contrats sont matérialisés par les </a:t>
            </a:r>
            <a:r>
              <a:rPr lang="fr-FR" b="1" dirty="0" err="1"/>
              <a:t>endpoints</a:t>
            </a:r>
            <a:r>
              <a:rPr lang="fr-FR" b="1" dirty="0"/>
              <a:t> REST</a:t>
            </a:r>
            <a:r>
              <a:rPr lang="fr-FR" dirty="0"/>
              <a:t> exposés par les </a:t>
            </a:r>
            <a:r>
              <a:rPr lang="fr-FR" b="1" dirty="0"/>
              <a:t>@</a:t>
            </a:r>
            <a:r>
              <a:rPr lang="fr-FR" b="1" dirty="0" err="1"/>
              <a:t>RestController</a:t>
            </a:r>
            <a:r>
              <a:rPr lang="fr-FR" dirty="0"/>
              <a:t>.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Côté </a:t>
            </a:r>
            <a:r>
              <a:rPr lang="fr-FR" dirty="0" err="1"/>
              <a:t>Angular</a:t>
            </a:r>
            <a:r>
              <a:rPr lang="fr-FR" dirty="0"/>
              <a:t> (</a:t>
            </a:r>
            <a:r>
              <a:rPr lang="fr-FR" dirty="0" err="1"/>
              <a:t>Frontend</a:t>
            </a:r>
            <a:r>
              <a:rPr lang="fr-FR" dirty="0"/>
              <a:t>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contrat est consommé via </a:t>
            </a:r>
            <a:r>
              <a:rPr lang="fr-FR" b="1" dirty="0" err="1"/>
              <a:t>HttpClient</a:t>
            </a:r>
            <a:r>
              <a:rPr lang="fr-FR" dirty="0"/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3675" y="4251960"/>
            <a:ext cx="5810549" cy="2349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86294" y="4469258"/>
            <a:ext cx="4972306" cy="1479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0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2105"/>
          </a:xfrm>
        </p:spPr>
        <p:txBody>
          <a:bodyPr/>
          <a:lstStyle/>
          <a:p>
            <a:pPr algn="ctr"/>
            <a:r>
              <a:rPr lang="fr-FR" dirty="0" smtClean="0"/>
              <a:t>Explication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384" y="1910993"/>
            <a:ext cx="10222787" cy="4078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109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9894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/>
              <a:t>application-</a:t>
            </a:r>
            <a:r>
              <a:rPr lang="fr-FR" sz="3600" dirty="0" err="1"/>
              <a:t>stage.yml</a:t>
            </a:r>
            <a:r>
              <a:rPr lang="fr-FR" sz="3600" dirty="0"/>
              <a:t> (</a:t>
            </a:r>
            <a:r>
              <a:rPr lang="fr-FR" sz="3600" dirty="0" err="1"/>
              <a:t>préproduction</a:t>
            </a:r>
            <a:r>
              <a:rPr lang="fr-FR" sz="3600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91244" y="1577880"/>
            <a:ext cx="3585681" cy="4966758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fr-FR" dirty="0"/>
              <a:t>Ici, les </a:t>
            </a:r>
            <a:r>
              <a:rPr lang="fr-FR" dirty="0" err="1"/>
              <a:t>credentials</a:t>
            </a:r>
            <a:r>
              <a:rPr lang="fr-FR" dirty="0"/>
              <a:t> viennent des </a:t>
            </a:r>
            <a:r>
              <a:rPr lang="fr-FR" b="1" dirty="0"/>
              <a:t>variables d’environnement</a:t>
            </a:r>
            <a:r>
              <a:rPr lang="fr-FR" dirty="0"/>
              <a:t> injectées par le serveur CI/CD ou Docker Compose.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77" y="1577880"/>
            <a:ext cx="7637414" cy="496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400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Explication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57" y="1674688"/>
            <a:ext cx="9965933" cy="4736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321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4278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application-</a:t>
            </a:r>
            <a:r>
              <a:rPr lang="fr-FR" sz="4000" dirty="0" err="1"/>
              <a:t>prod.yml</a:t>
            </a:r>
            <a:r>
              <a:rPr lang="fr-FR" sz="4000" dirty="0"/>
              <a:t> (production)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5590" y="1736333"/>
            <a:ext cx="5082193" cy="412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73411" y="1736334"/>
            <a:ext cx="4705564" cy="4123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5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044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Explication 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03" y="1428108"/>
            <a:ext cx="9554966" cy="4705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658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/>
              <a:t>Vue d’ensemble des 3 environnements CNSS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26" y="2537718"/>
            <a:ext cx="10224122" cy="2969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1781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Variables d’environnement et secrets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Les secrets ne doivent jamais figurer dans les fichiers </a:t>
            </a:r>
            <a:r>
              <a:rPr lang="fr-FR" b="1" dirty="0"/>
              <a:t>.</a:t>
            </a:r>
            <a:r>
              <a:rPr lang="fr-FR" b="1" dirty="0" err="1"/>
              <a:t>yml</a:t>
            </a:r>
            <a:r>
              <a:rPr lang="fr-FR" b="1" dirty="0"/>
              <a:t> </a:t>
            </a:r>
            <a:r>
              <a:rPr lang="fr-FR" dirty="0" err="1"/>
              <a:t>versionnés.Définis</a:t>
            </a:r>
            <a:r>
              <a:rPr lang="fr-FR" dirty="0"/>
              <a:t>-les comme variables système ou dans ton orchestrateur (</a:t>
            </a:r>
            <a:r>
              <a:rPr lang="fr-FR" b="1" dirty="0"/>
              <a:t>Docker</a:t>
            </a:r>
            <a:r>
              <a:rPr lang="fr-FR" dirty="0"/>
              <a:t>, </a:t>
            </a:r>
            <a:r>
              <a:rPr lang="fr-FR" b="1" dirty="0"/>
              <a:t>CI/CD</a:t>
            </a:r>
            <a:r>
              <a:rPr lang="fr-FR" dirty="0"/>
              <a:t>, ou serveur</a:t>
            </a:r>
            <a:r>
              <a:rPr lang="fr-FR" dirty="0" smtClean="0"/>
              <a:t>).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Exemples :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9750" y="3613376"/>
            <a:ext cx="5491666" cy="2109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744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Exemple avec Docker / Docker Compose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Dockerfile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022" y="2806667"/>
            <a:ext cx="6339155" cy="2864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924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4826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docker-</a:t>
            </a:r>
            <a:r>
              <a:rPr lang="fr-FR" dirty="0" err="1"/>
              <a:t>compose.yml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1829" y="1530849"/>
            <a:ext cx="6935056" cy="4425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781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484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Points clés pour un environnement </a:t>
            </a:r>
            <a:r>
              <a:rPr lang="fr-FR" i="1" dirty="0"/>
              <a:t>stage</a:t>
            </a:r>
            <a:r>
              <a:rPr lang="fr-FR" dirty="0"/>
              <a:t> réussi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20" y="1900719"/>
            <a:ext cx="9739900" cy="4263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86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Modèle partagé (exemple JSON attendu)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200" y="2496620"/>
            <a:ext cx="6000108" cy="2969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3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6000" dirty="0" smtClean="0"/>
              <a:t>Tests unitaires </a:t>
            </a:r>
            <a:br>
              <a:rPr lang="fr-FR" sz="6000" dirty="0" smtClean="0"/>
            </a:br>
            <a:r>
              <a:rPr lang="fr-FR" sz="6000" dirty="0" smtClean="0"/>
              <a:t>&amp; </a:t>
            </a:r>
            <a:br>
              <a:rPr lang="fr-FR" sz="6000" dirty="0" smtClean="0"/>
            </a:br>
            <a:r>
              <a:rPr lang="fr-FR" sz="6000" dirty="0" smtClean="0"/>
              <a:t>test de qualité</a:t>
            </a:r>
            <a:endParaRPr lang="fr-FR" sz="6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890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6028"/>
            <a:ext cx="10058400" cy="1609344"/>
          </a:xfrm>
        </p:spPr>
        <p:txBody>
          <a:bodyPr/>
          <a:lstStyle/>
          <a:p>
            <a:pPr algn="ctr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655372"/>
            <a:ext cx="10058400" cy="405079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3200" dirty="0" smtClean="0"/>
              <a:t>Assurer </a:t>
            </a:r>
            <a:r>
              <a:rPr lang="fr-FR" sz="3200" b="1" dirty="0"/>
              <a:t>les tests unitaires et la qualité</a:t>
            </a:r>
            <a:r>
              <a:rPr lang="fr-FR" sz="3200" dirty="0"/>
              <a:t> sur un projet </a:t>
            </a:r>
            <a:r>
              <a:rPr lang="fr-FR" sz="3200" b="1" dirty="0" err="1"/>
              <a:t>Spring</a:t>
            </a:r>
            <a:r>
              <a:rPr lang="fr-FR" sz="3200" b="1" dirty="0"/>
              <a:t> Boot + </a:t>
            </a:r>
            <a:r>
              <a:rPr lang="fr-FR" sz="3200" b="1" dirty="0" err="1"/>
              <a:t>Angular</a:t>
            </a:r>
            <a:r>
              <a:rPr lang="fr-FR" sz="3200" dirty="0"/>
              <a:t> est une étape essentielle pour garantir un code robuste, maintenable et fiable.</a:t>
            </a:r>
          </a:p>
        </p:txBody>
      </p:sp>
    </p:spTree>
    <p:extLst>
      <p:ext uri="{BB962C8B-B14F-4D97-AF65-F5344CB8AC3E}">
        <p14:creationId xmlns:p14="http://schemas.microsoft.com/office/powerpoint/2010/main" val="3203595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Tests unitaires côté </a:t>
            </a:r>
            <a:r>
              <a:rPr lang="fr-FR" dirty="0" err="1"/>
              <a:t>Spring</a:t>
            </a:r>
            <a:r>
              <a:rPr lang="fr-FR" dirty="0"/>
              <a:t> </a:t>
            </a:r>
            <a:r>
              <a:rPr lang="fr-FR" dirty="0" smtClean="0"/>
              <a:t>Boot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4000" b="1" dirty="0"/>
              <a:t>(</a:t>
            </a:r>
            <a:r>
              <a:rPr lang="fr-FR" sz="4000" b="1" dirty="0" err="1"/>
              <a:t>Backend</a:t>
            </a:r>
            <a:r>
              <a:rPr lang="fr-F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936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Dépendances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Dans le </a:t>
            </a:r>
            <a:r>
              <a:rPr lang="fr-FR" sz="3200" dirty="0" smtClean="0"/>
              <a:t>pom.xml</a:t>
            </a:r>
            <a:r>
              <a:rPr lang="fr-FR" sz="3200" dirty="0"/>
              <a:t> </a:t>
            </a:r>
            <a:r>
              <a:rPr lang="fr-FR" sz="3200" dirty="0" smtClean="0"/>
              <a:t>:</a:t>
            </a:r>
            <a:endParaRPr lang="fr-FR"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5380" y="2987524"/>
            <a:ext cx="7890553" cy="2992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553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typique des tests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Les tests se placent dans </a:t>
            </a:r>
            <a:r>
              <a:rPr lang="fr-FR" sz="2800" b="1" dirty="0" err="1"/>
              <a:t>src</a:t>
            </a:r>
            <a:r>
              <a:rPr lang="fr-FR" sz="2800" b="1" dirty="0"/>
              <a:t>/test/java</a:t>
            </a:r>
            <a:r>
              <a:rPr lang="fr-FR" sz="2800" b="1" dirty="0" smtClean="0"/>
              <a:t>/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Exemple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3000" y="4146804"/>
            <a:ext cx="6392096" cy="1844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8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975" y="227778"/>
            <a:ext cx="10058400" cy="830460"/>
          </a:xfrm>
        </p:spPr>
        <p:txBody>
          <a:bodyPr>
            <a:normAutofit/>
          </a:bodyPr>
          <a:lstStyle/>
          <a:p>
            <a:pPr algn="ctr"/>
            <a:r>
              <a:rPr lang="fr-FR" sz="4400" dirty="0"/>
              <a:t>Exemple de test unitaire simple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494" y="1397285"/>
            <a:ext cx="9144000" cy="482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5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58541"/>
          </a:xfrm>
        </p:spPr>
        <p:txBody>
          <a:bodyPr/>
          <a:lstStyle/>
          <a:p>
            <a:pPr algn="ctr"/>
            <a:r>
              <a:rPr lang="fr-FR" dirty="0"/>
              <a:t>Tests avec </a:t>
            </a:r>
            <a:r>
              <a:rPr lang="fr-FR" dirty="0" err="1"/>
              <a:t>Mocking</a:t>
            </a:r>
            <a:r>
              <a:rPr lang="fr-FR" dirty="0"/>
              <a:t> (</a:t>
            </a:r>
            <a:r>
              <a:rPr lang="fr-FR" dirty="0" err="1"/>
              <a:t>Mockito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62315" y="1484410"/>
            <a:ext cx="10058400" cy="4050792"/>
          </a:xfrm>
        </p:spPr>
        <p:txBody>
          <a:bodyPr>
            <a:normAutofit/>
          </a:bodyPr>
          <a:lstStyle/>
          <a:p>
            <a:r>
              <a:rPr lang="fr-FR" sz="2800" dirty="0"/>
              <a:t>Permet de tester sans dépendances externes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787" y="2147243"/>
            <a:ext cx="7849455" cy="4078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6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974" y="196956"/>
            <a:ext cx="10058400" cy="799638"/>
          </a:xfrm>
        </p:spPr>
        <p:txBody>
          <a:bodyPr/>
          <a:lstStyle/>
          <a:p>
            <a:pPr algn="ctr"/>
            <a:r>
              <a:rPr lang="fr-FR" dirty="0"/>
              <a:t>Tests d’intégration REST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234" y="1738630"/>
            <a:ext cx="7736439" cy="4078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275085" y="1182946"/>
            <a:ext cx="3648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Pour tester les contrôleurs REST :</a:t>
            </a:r>
          </a:p>
        </p:txBody>
      </p:sp>
    </p:spTree>
    <p:extLst>
      <p:ext uri="{BB962C8B-B14F-4D97-AF65-F5344CB8AC3E}">
        <p14:creationId xmlns:p14="http://schemas.microsoft.com/office/powerpoint/2010/main" val="36085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40734"/>
          </a:xfrm>
        </p:spPr>
        <p:txBody>
          <a:bodyPr>
            <a:normAutofit/>
          </a:bodyPr>
          <a:lstStyle/>
          <a:p>
            <a:pPr algn="ctr"/>
            <a:r>
              <a:rPr lang="fr-FR" sz="4400" dirty="0"/>
              <a:t>Vérification de la qualité du </a:t>
            </a:r>
            <a:r>
              <a:rPr lang="fr-FR" sz="4400" dirty="0" smtClean="0"/>
              <a:t>code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417834"/>
            <a:ext cx="10058400" cy="4754366"/>
          </a:xfrm>
        </p:spPr>
        <p:txBody>
          <a:bodyPr>
            <a:normAutofit/>
          </a:bodyPr>
          <a:lstStyle/>
          <a:p>
            <a:r>
              <a:rPr lang="fr-FR" sz="2800" b="1" dirty="0" err="1"/>
              <a:t>Jacoco</a:t>
            </a:r>
            <a:r>
              <a:rPr lang="fr-FR" sz="2800" dirty="0"/>
              <a:t> → pour la couverture de code 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  <a:p>
            <a:endParaRPr lang="fr-FR" sz="2800" dirty="0" smtClean="0"/>
          </a:p>
          <a:p>
            <a:r>
              <a:rPr lang="fr-FR" sz="2800" dirty="0"/>
              <a:t>Rapport : </a:t>
            </a:r>
            <a:r>
              <a:rPr lang="fr-FR" sz="2800" b="1" dirty="0" err="1"/>
              <a:t>target</a:t>
            </a:r>
            <a:r>
              <a:rPr lang="fr-FR" sz="2800" b="1" dirty="0"/>
              <a:t>/site/</a:t>
            </a:r>
            <a:r>
              <a:rPr lang="fr-FR" sz="2800" b="1" dirty="0" err="1"/>
              <a:t>jacoco</a:t>
            </a:r>
            <a:r>
              <a:rPr lang="fr-FR" sz="2800" b="1" dirty="0"/>
              <a:t>/index.html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1151" y="1956238"/>
            <a:ext cx="5763801" cy="2985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4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SonarQube</a:t>
            </a:r>
            <a:r>
              <a:rPr lang="fr-FR" dirty="0"/>
              <a:t> / </a:t>
            </a:r>
            <a:r>
              <a:rPr lang="fr-FR" dirty="0" err="1"/>
              <a:t>SonarCloud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pour l’analyse de qualité, dettes techniques, duplication, etc.</a:t>
            </a:r>
          </a:p>
        </p:txBody>
      </p:sp>
    </p:spTree>
    <p:extLst>
      <p:ext uri="{BB962C8B-B14F-4D97-AF65-F5344CB8AC3E}">
        <p14:creationId xmlns:p14="http://schemas.microsoft.com/office/powerpoint/2010/main" val="6455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Bonnes pratiques autour des contrats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Standardiser les </a:t>
            </a:r>
            <a:r>
              <a:rPr lang="fr-FR" sz="2400" dirty="0" smtClean="0"/>
              <a:t>échanges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Documenter les </a:t>
            </a:r>
            <a:r>
              <a:rPr lang="fr-FR" sz="2400" dirty="0" smtClean="0"/>
              <a:t>API</a:t>
            </a:r>
          </a:p>
          <a:p>
            <a:pPr algn="just">
              <a:lnSpc>
                <a:spcPct val="200000"/>
              </a:lnSpc>
            </a:pPr>
            <a:r>
              <a:rPr lang="fr-FR" sz="2400" dirty="0" err="1"/>
              <a:t>Versionner</a:t>
            </a:r>
            <a:r>
              <a:rPr lang="fr-FR" sz="2400" dirty="0"/>
              <a:t> les </a:t>
            </a:r>
            <a:r>
              <a:rPr lang="fr-FR" sz="2400" dirty="0" smtClean="0"/>
              <a:t>API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Gérer les erreurs </a:t>
            </a:r>
            <a:r>
              <a:rPr lang="fr-FR" sz="2400" dirty="0" smtClean="0"/>
              <a:t>proprement</a:t>
            </a:r>
          </a:p>
          <a:p>
            <a:pPr algn="just">
              <a:lnSpc>
                <a:spcPct val="200000"/>
              </a:lnSpc>
            </a:pPr>
            <a:r>
              <a:rPr lang="fr-FR" sz="2400" dirty="0"/>
              <a:t>Tests d’intégration</a:t>
            </a:r>
          </a:p>
        </p:txBody>
      </p:sp>
    </p:spTree>
    <p:extLst>
      <p:ext uri="{BB962C8B-B14F-4D97-AF65-F5344CB8AC3E}">
        <p14:creationId xmlns:p14="http://schemas.microsoft.com/office/powerpoint/2010/main" val="3195461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Tests unitaires côté </a:t>
            </a:r>
            <a:r>
              <a:rPr lang="fr-FR" dirty="0" err="1"/>
              <a:t>Angular</a:t>
            </a:r>
            <a:r>
              <a:rPr lang="fr-FR" dirty="0"/>
              <a:t> (</a:t>
            </a:r>
            <a:r>
              <a:rPr lang="fr-FR" dirty="0" err="1"/>
              <a:t>Frontend</a:t>
            </a:r>
            <a:r>
              <a:rPr lang="fr-FR" dirty="0"/>
              <a:t>)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022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Outils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 err="1"/>
              <a:t>Angular</a:t>
            </a:r>
            <a:r>
              <a:rPr lang="fr-FR" sz="2800" dirty="0"/>
              <a:t> intègre </a:t>
            </a:r>
            <a:r>
              <a:rPr lang="fr-FR" sz="28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400" b="1" dirty="0"/>
              <a:t>Karma</a:t>
            </a:r>
            <a:r>
              <a:rPr lang="fr-FR" sz="2400" dirty="0"/>
              <a:t> (</a:t>
            </a:r>
            <a:r>
              <a:rPr lang="fr-FR" sz="2400" dirty="0" err="1"/>
              <a:t>runner</a:t>
            </a:r>
            <a:r>
              <a:rPr lang="fr-FR" sz="2400" dirty="0"/>
              <a:t> de tests</a:t>
            </a:r>
            <a:r>
              <a:rPr lang="fr-FR" sz="2400" dirty="0" smtClean="0"/>
              <a:t>)</a:t>
            </a:r>
          </a:p>
          <a:p>
            <a:pPr lvl="1" algn="just">
              <a:lnSpc>
                <a:spcPct val="200000"/>
              </a:lnSpc>
            </a:pPr>
            <a:r>
              <a:rPr lang="fr-FR" sz="2400" b="1" dirty="0"/>
              <a:t>Jasmine</a:t>
            </a:r>
            <a:r>
              <a:rPr lang="fr-FR" sz="2400" dirty="0"/>
              <a:t> (</a:t>
            </a:r>
            <a:r>
              <a:rPr lang="fr-FR" sz="2400" dirty="0" err="1"/>
              <a:t>framework</a:t>
            </a:r>
            <a:r>
              <a:rPr lang="fr-FR" sz="2400" dirty="0"/>
              <a:t> de test</a:t>
            </a:r>
            <a:r>
              <a:rPr lang="fr-FR" sz="2400" dirty="0" smtClean="0"/>
              <a:t>)</a:t>
            </a:r>
          </a:p>
          <a:p>
            <a:pPr lvl="1" algn="just">
              <a:lnSpc>
                <a:spcPct val="200000"/>
              </a:lnSpc>
            </a:pPr>
            <a:r>
              <a:rPr lang="fr-FR" sz="2400" b="1" dirty="0" err="1"/>
              <a:t>Jest</a:t>
            </a:r>
            <a:r>
              <a:rPr lang="fr-FR" sz="2400" dirty="0"/>
              <a:t> (option plus moderne)</a:t>
            </a:r>
          </a:p>
        </p:txBody>
      </p:sp>
    </p:spTree>
    <p:extLst>
      <p:ext uri="{BB962C8B-B14F-4D97-AF65-F5344CB8AC3E}">
        <p14:creationId xmlns:p14="http://schemas.microsoft.com/office/powerpoint/2010/main" val="3765064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2551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Exemple de test de composant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376737"/>
            <a:ext cx="10058400" cy="4795463"/>
          </a:xfrm>
        </p:spPr>
        <p:txBody>
          <a:bodyPr/>
          <a:lstStyle/>
          <a:p>
            <a:r>
              <a:rPr lang="fr-FR" dirty="0"/>
              <a:t>Dans </a:t>
            </a:r>
            <a:r>
              <a:rPr lang="fr-FR" dirty="0" err="1"/>
              <a:t>src</a:t>
            </a:r>
            <a:r>
              <a:rPr lang="fr-FR" dirty="0"/>
              <a:t>/</a:t>
            </a:r>
            <a:r>
              <a:rPr lang="fr-FR" dirty="0" err="1"/>
              <a:t>app</a:t>
            </a:r>
            <a:r>
              <a:rPr lang="fr-FR" dirty="0"/>
              <a:t>/components/</a:t>
            </a:r>
            <a:r>
              <a:rPr lang="fr-FR" dirty="0" err="1"/>
              <a:t>employee</a:t>
            </a:r>
            <a:r>
              <a:rPr lang="fr-FR" dirty="0"/>
              <a:t>/</a:t>
            </a:r>
            <a:r>
              <a:rPr lang="fr-FR" dirty="0" err="1"/>
              <a:t>employee.component.spec.ts</a:t>
            </a:r>
            <a:r>
              <a:rPr lang="fr-FR" dirty="0"/>
              <a:t>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916" y="2673311"/>
            <a:ext cx="9534418" cy="2771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283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Lancer les tests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b="1" dirty="0" err="1"/>
              <a:t>ng</a:t>
            </a:r>
            <a:r>
              <a:rPr lang="fr-FR" sz="2800" b="1" dirty="0"/>
              <a:t> </a:t>
            </a:r>
            <a:r>
              <a:rPr lang="fr-FR" sz="2800" b="1" dirty="0" smtClean="0"/>
              <a:t>test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Cela ouvre </a:t>
            </a:r>
            <a:r>
              <a:rPr lang="fr-FR" sz="2800" b="1" dirty="0"/>
              <a:t>Karma</a:t>
            </a:r>
            <a:r>
              <a:rPr lang="fr-FR" sz="2800" dirty="0"/>
              <a:t> dans le navigateur et montre les résultats en temps réel.</a:t>
            </a:r>
          </a:p>
        </p:txBody>
      </p:sp>
    </p:spTree>
    <p:extLst>
      <p:ext uri="{BB962C8B-B14F-4D97-AF65-F5344CB8AC3E}">
        <p14:creationId xmlns:p14="http://schemas.microsoft.com/office/powerpoint/2010/main" val="1383911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455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Qualité du code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602769"/>
            <a:ext cx="10058400" cy="45694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dirty="0" err="1" smtClean="0"/>
              <a:t>Linting</a:t>
            </a:r>
            <a:endParaRPr lang="fr-FR" sz="2800" dirty="0" smtClean="0"/>
          </a:p>
          <a:p>
            <a:pPr lvl="1">
              <a:lnSpc>
                <a:spcPct val="150000"/>
              </a:lnSpc>
            </a:pPr>
            <a:r>
              <a:rPr lang="fr-FR" sz="2400" b="1" dirty="0" err="1"/>
              <a:t>ng</a:t>
            </a:r>
            <a:r>
              <a:rPr lang="fr-FR" sz="2400" b="1" dirty="0"/>
              <a:t> </a:t>
            </a:r>
            <a:r>
              <a:rPr lang="fr-FR" sz="2400" b="1" dirty="0" err="1" smtClean="0"/>
              <a:t>lint</a:t>
            </a:r>
            <a:endParaRPr lang="fr-FR" sz="2400" b="1" dirty="0" smtClean="0"/>
          </a:p>
          <a:p>
            <a:pPr>
              <a:lnSpc>
                <a:spcPct val="150000"/>
              </a:lnSpc>
            </a:pPr>
            <a:r>
              <a:rPr lang="fr-FR" sz="2800" dirty="0"/>
              <a:t>Couverture de </a:t>
            </a:r>
            <a:r>
              <a:rPr lang="fr-FR" sz="2800" dirty="0" smtClean="0"/>
              <a:t>tests</a:t>
            </a:r>
          </a:p>
          <a:p>
            <a:pPr lvl="1">
              <a:lnSpc>
                <a:spcPct val="150000"/>
              </a:lnSpc>
            </a:pPr>
            <a:r>
              <a:rPr lang="fr-FR" sz="2400" b="1" dirty="0" err="1"/>
              <a:t>ng</a:t>
            </a:r>
            <a:r>
              <a:rPr lang="fr-FR" sz="2400" b="1" dirty="0"/>
              <a:t> test --</a:t>
            </a:r>
            <a:r>
              <a:rPr lang="fr-FR" sz="2400" b="1" dirty="0" smtClean="0"/>
              <a:t>code-</a:t>
            </a:r>
            <a:r>
              <a:rPr lang="fr-FR" sz="2400" b="1" dirty="0" err="1" smtClean="0"/>
              <a:t>coverage</a:t>
            </a:r>
            <a:endParaRPr lang="fr-FR" sz="2400" b="1" dirty="0" smtClean="0"/>
          </a:p>
          <a:p>
            <a:pPr lvl="1">
              <a:lnSpc>
                <a:spcPct val="150000"/>
              </a:lnSpc>
            </a:pPr>
            <a:r>
              <a:rPr lang="fr-FR" sz="2400" dirty="0"/>
              <a:t>Rapport : </a:t>
            </a:r>
            <a:r>
              <a:rPr lang="fr-FR" sz="2400" dirty="0" err="1" smtClean="0"/>
              <a:t>coverage</a:t>
            </a:r>
            <a:r>
              <a:rPr lang="fr-FR" sz="2400" dirty="0" smtClean="0"/>
              <a:t>/index.html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Analyse </a:t>
            </a:r>
            <a:r>
              <a:rPr lang="fr-FR" sz="2800" dirty="0" err="1" smtClean="0"/>
              <a:t>SonarQube</a:t>
            </a:r>
            <a:endParaRPr lang="fr-FR" sz="2800" dirty="0" smtClean="0"/>
          </a:p>
          <a:p>
            <a:pPr lvl="1">
              <a:lnSpc>
                <a:spcPct val="150000"/>
              </a:lnSpc>
            </a:pPr>
            <a:r>
              <a:rPr lang="fr-FR" sz="2400" dirty="0"/>
              <a:t>même principe qu’avec le </a:t>
            </a:r>
            <a:r>
              <a:rPr lang="fr-FR" sz="2400" dirty="0" err="1"/>
              <a:t>backend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4998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RECAP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528" y="2260315"/>
            <a:ext cx="9462499" cy="3421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200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5400" dirty="0"/>
              <a:t>gestion des logs dans un projet </a:t>
            </a:r>
            <a:r>
              <a:rPr lang="fr-FR" sz="5400" dirty="0" err="1"/>
              <a:t>Spring</a:t>
            </a:r>
            <a:r>
              <a:rPr lang="fr-FR" sz="5400" dirty="0"/>
              <a:t> Boot </a:t>
            </a:r>
            <a:r>
              <a:rPr lang="fr-FR" sz="5400" dirty="0" err="1"/>
              <a:t>RESTful</a:t>
            </a:r>
            <a:endParaRPr lang="fr-FR" sz="5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120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968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Objectif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633591"/>
            <a:ext cx="10058400" cy="4538609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Mettre en place un </a:t>
            </a:r>
            <a:r>
              <a:rPr lang="fr-FR" sz="2800" b="1" dirty="0"/>
              <a:t>système de journalisation (</a:t>
            </a:r>
            <a:r>
              <a:rPr lang="fr-FR" sz="2800" b="1" dirty="0" err="1"/>
              <a:t>logging</a:t>
            </a:r>
            <a:r>
              <a:rPr lang="fr-FR" sz="2800" b="1" dirty="0"/>
              <a:t>)</a:t>
            </a:r>
            <a:r>
              <a:rPr lang="fr-FR" sz="2800" dirty="0"/>
              <a:t> clair et configurable pour </a:t>
            </a:r>
            <a:r>
              <a:rPr lang="fr-FR" sz="28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tracer les requêtes et réponses</a:t>
            </a:r>
            <a:r>
              <a:rPr lang="fr-FR" sz="2400" dirty="0" smtClean="0"/>
              <a:t>,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suivre les erreurs</a:t>
            </a:r>
            <a:r>
              <a:rPr lang="fr-FR" sz="2400" dirty="0" smtClean="0"/>
              <a:t>,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déboguer plus facilement</a:t>
            </a:r>
            <a:r>
              <a:rPr lang="fr-FR" sz="2400" dirty="0" smtClean="0"/>
              <a:t>,</a:t>
            </a:r>
          </a:p>
          <a:p>
            <a:pPr lvl="1" algn="just">
              <a:lnSpc>
                <a:spcPct val="200000"/>
              </a:lnSpc>
            </a:pPr>
            <a:r>
              <a:rPr lang="fr-FR" sz="2400" dirty="0"/>
              <a:t>conserver l’historique d’exécution dans un fichier log.</a:t>
            </a:r>
          </a:p>
        </p:txBody>
      </p:sp>
    </p:spTree>
    <p:extLst>
      <p:ext uri="{BB962C8B-B14F-4D97-AF65-F5344CB8AC3E}">
        <p14:creationId xmlns:p14="http://schemas.microsoft.com/office/powerpoint/2010/main" val="6378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8113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Dépendance </a:t>
            </a:r>
            <a:r>
              <a:rPr lang="fr-FR" dirty="0" err="1"/>
              <a:t>Maven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258377"/>
            <a:ext cx="10058400" cy="504995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400" b="1" dirty="0" err="1"/>
              <a:t>Spring</a:t>
            </a:r>
            <a:r>
              <a:rPr lang="fr-FR" sz="2400" b="1" dirty="0"/>
              <a:t> Boot </a:t>
            </a:r>
            <a:r>
              <a:rPr lang="fr-FR" sz="2400" dirty="0"/>
              <a:t>utilise </a:t>
            </a:r>
            <a:r>
              <a:rPr lang="fr-FR" sz="2400" b="1" dirty="0"/>
              <a:t>SLF4J</a:t>
            </a:r>
            <a:r>
              <a:rPr lang="fr-FR" sz="2400" dirty="0"/>
              <a:t> et </a:t>
            </a:r>
            <a:r>
              <a:rPr lang="fr-FR" sz="2400" b="1" dirty="0" err="1"/>
              <a:t>Logback</a:t>
            </a:r>
            <a:r>
              <a:rPr lang="fr-FR" sz="2400" dirty="0"/>
              <a:t> par défaut</a:t>
            </a:r>
            <a:r>
              <a:rPr lang="fr-FR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Vérifie que </a:t>
            </a:r>
            <a:r>
              <a:rPr lang="fr-FR" sz="2400" dirty="0" smtClean="0"/>
              <a:t>le fichier </a:t>
            </a:r>
            <a:r>
              <a:rPr lang="fr-FR" sz="2400" b="1" dirty="0"/>
              <a:t>pom.xml</a:t>
            </a:r>
            <a:r>
              <a:rPr lang="fr-FR" sz="2400" dirty="0"/>
              <a:t> contient </a:t>
            </a:r>
            <a:r>
              <a:rPr lang="fr-FR" sz="2400" dirty="0" smtClean="0"/>
              <a:t>:</a:t>
            </a:r>
          </a:p>
          <a:p>
            <a:pPr algn="just">
              <a:lnSpc>
                <a:spcPct val="150000"/>
              </a:lnSpc>
            </a:pPr>
            <a:endParaRPr lang="fr-FR" sz="2400" dirty="0"/>
          </a:p>
          <a:p>
            <a:pPr algn="just">
              <a:lnSpc>
                <a:spcPct val="150000"/>
              </a:lnSpc>
            </a:pPr>
            <a:endParaRPr lang="fr-FR" sz="2400" dirty="0" smtClean="0"/>
          </a:p>
          <a:p>
            <a:pPr algn="just">
              <a:lnSpc>
                <a:spcPct val="150000"/>
              </a:lnSpc>
            </a:pPr>
            <a:endParaRPr lang="fr-FR" sz="2400" dirty="0"/>
          </a:p>
          <a:p>
            <a:pPr algn="just">
              <a:lnSpc>
                <a:spcPct val="150000"/>
              </a:lnSpc>
            </a:pPr>
            <a:r>
              <a:rPr lang="fr-FR" sz="2400" dirty="0"/>
              <a:t>Ne pas ajouter log4j ou d’autres moteurs sans raison — </a:t>
            </a:r>
            <a:r>
              <a:rPr lang="fr-FR" sz="2400" dirty="0" err="1"/>
              <a:t>Logback</a:t>
            </a:r>
            <a:r>
              <a:rPr lang="fr-FR" sz="2400" dirty="0"/>
              <a:t> est déjà intégré et performant.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1316" y="2638049"/>
            <a:ext cx="4343623" cy="2095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1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975" y="196956"/>
            <a:ext cx="10058400" cy="7174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Exemple de configuration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9361" y="1232899"/>
            <a:ext cx="7274103" cy="4962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8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Standardiser les </a:t>
            </a:r>
            <a:r>
              <a:rPr lang="fr-FR" dirty="0" smtClean="0"/>
              <a:t>échanges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/>
              <a:t>Utiliser </a:t>
            </a:r>
            <a:r>
              <a:rPr lang="fr-FR" sz="2800" dirty="0" smtClean="0"/>
              <a:t>le </a:t>
            </a:r>
            <a:r>
              <a:rPr lang="fr-FR" sz="2800" dirty="0"/>
              <a:t>même format JSON (</a:t>
            </a:r>
            <a:r>
              <a:rPr lang="fr-FR" sz="2800" dirty="0" err="1"/>
              <a:t>camelCase</a:t>
            </a:r>
            <a:r>
              <a:rPr lang="fr-FR" sz="2800" dirty="0"/>
              <a:t>, types cohérents</a:t>
            </a:r>
            <a:r>
              <a:rPr lang="fr-FR" sz="2800" dirty="0" smtClean="0"/>
              <a:t>).</a:t>
            </a:r>
          </a:p>
          <a:p>
            <a:pPr algn="just">
              <a:lnSpc>
                <a:spcPct val="200000"/>
              </a:lnSpc>
            </a:pPr>
            <a:r>
              <a:rPr lang="fr-FR" sz="2800" dirty="0"/>
              <a:t>Définir des </a:t>
            </a:r>
            <a:r>
              <a:rPr lang="fr-FR" sz="2800" dirty="0" err="1"/>
              <a:t>DTOs</a:t>
            </a:r>
            <a:r>
              <a:rPr lang="fr-FR" sz="2800" dirty="0"/>
              <a:t> clairs côté </a:t>
            </a:r>
            <a:r>
              <a:rPr lang="fr-FR" sz="2800" dirty="0" err="1"/>
              <a:t>backend</a:t>
            </a:r>
            <a:r>
              <a:rPr lang="fr-FR" sz="2800" dirty="0"/>
              <a:t> et des interfaces </a:t>
            </a:r>
            <a:r>
              <a:rPr lang="fr-FR" sz="2800" dirty="0" err="1"/>
              <a:t>TypeScript</a:t>
            </a:r>
            <a:r>
              <a:rPr lang="fr-FR" sz="2800" dirty="0"/>
              <a:t> côté </a:t>
            </a:r>
            <a:r>
              <a:rPr lang="fr-FR" sz="2800" dirty="0" err="1"/>
              <a:t>frontend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0702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309971"/>
            <a:ext cx="10058400" cy="594155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Exemple d’utilisation dans un contrôleur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254" y="1068512"/>
            <a:ext cx="9698804" cy="5103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8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1831"/>
          </a:xfrm>
        </p:spPr>
        <p:txBody>
          <a:bodyPr/>
          <a:lstStyle/>
          <a:p>
            <a:pPr algn="ctr"/>
            <a:r>
              <a:rPr lang="fr-FR" dirty="0"/>
              <a:t>Les paramètres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0979" y="1366462"/>
            <a:ext cx="9328935" cy="4911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9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974" y="268875"/>
            <a:ext cx="10058400" cy="892105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Exemple de structure finale du projet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3721" y="1387011"/>
            <a:ext cx="9113178" cy="4849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2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55799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Exemple d’un filtre pour tracer toutes les requêtes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7" y="1402217"/>
            <a:ext cx="10058400" cy="4050792"/>
          </a:xfrm>
        </p:spPr>
        <p:txBody>
          <a:bodyPr/>
          <a:lstStyle/>
          <a:p>
            <a:r>
              <a:rPr lang="fr-FR" dirty="0"/>
              <a:t>Créer une classe LoggingFilter.java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88" y="1850428"/>
            <a:ext cx="9087317" cy="4231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7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Exemple de log produit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" y="2630184"/>
            <a:ext cx="11753636" cy="22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48" y="258601"/>
            <a:ext cx="10058400" cy="4503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888509"/>
            <a:ext cx="10058400" cy="405079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fr-FR" sz="1800" b="1" dirty="0"/>
              <a:t>Utiliser les bons niveaux de log</a:t>
            </a:r>
            <a:r>
              <a:rPr lang="fr-FR" sz="1800" dirty="0"/>
              <a:t> </a:t>
            </a:r>
            <a:r>
              <a:rPr lang="fr-FR" sz="1800" dirty="0" smtClean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fr-FR" sz="1600" b="1" dirty="0"/>
              <a:t>TRACE</a:t>
            </a:r>
            <a:r>
              <a:rPr lang="fr-FR" sz="1600" dirty="0"/>
              <a:t> → détails très fins (rare</a:t>
            </a:r>
            <a:r>
              <a:rPr lang="fr-FR" sz="1600" dirty="0" smtClean="0"/>
              <a:t>)</a:t>
            </a:r>
          </a:p>
          <a:p>
            <a:pPr lvl="1" algn="just">
              <a:lnSpc>
                <a:spcPct val="200000"/>
              </a:lnSpc>
            </a:pPr>
            <a:r>
              <a:rPr lang="fr-FR" sz="1600" b="1" dirty="0"/>
              <a:t>DEBUG</a:t>
            </a:r>
            <a:r>
              <a:rPr lang="fr-FR" sz="1600" dirty="0"/>
              <a:t> → utile pour le </a:t>
            </a:r>
            <a:r>
              <a:rPr lang="fr-FR" sz="1600" dirty="0" smtClean="0"/>
              <a:t>développement</a:t>
            </a:r>
          </a:p>
          <a:p>
            <a:pPr lvl="1" algn="just">
              <a:lnSpc>
                <a:spcPct val="200000"/>
              </a:lnSpc>
            </a:pPr>
            <a:r>
              <a:rPr lang="fr-FR" sz="1600" b="1" dirty="0"/>
              <a:t>INFO</a:t>
            </a:r>
            <a:r>
              <a:rPr lang="fr-FR" sz="1600" dirty="0"/>
              <a:t> → événements </a:t>
            </a:r>
            <a:r>
              <a:rPr lang="fr-FR" sz="1600" dirty="0" smtClean="0"/>
              <a:t>normaux</a:t>
            </a:r>
          </a:p>
          <a:p>
            <a:pPr lvl="1" algn="just">
              <a:lnSpc>
                <a:spcPct val="200000"/>
              </a:lnSpc>
            </a:pPr>
            <a:r>
              <a:rPr lang="fr-FR" sz="1600" b="1" dirty="0"/>
              <a:t>WARN</a:t>
            </a:r>
            <a:r>
              <a:rPr lang="fr-FR" sz="1600" dirty="0"/>
              <a:t> → situations anormales sans </a:t>
            </a:r>
            <a:r>
              <a:rPr lang="fr-FR" sz="1600" dirty="0" smtClean="0"/>
              <a:t>échec</a:t>
            </a:r>
          </a:p>
          <a:p>
            <a:pPr lvl="1" algn="just">
              <a:lnSpc>
                <a:spcPct val="200000"/>
              </a:lnSpc>
            </a:pPr>
            <a:r>
              <a:rPr lang="fr-FR" sz="1600" b="1" dirty="0"/>
              <a:t>ERROR</a:t>
            </a:r>
            <a:r>
              <a:rPr lang="fr-FR" sz="1600" dirty="0"/>
              <a:t> → erreurs nécessitant une </a:t>
            </a:r>
            <a:r>
              <a:rPr lang="fr-FR" sz="1600" dirty="0" smtClean="0"/>
              <a:t>attention</a:t>
            </a:r>
          </a:p>
          <a:p>
            <a:pPr algn="just">
              <a:lnSpc>
                <a:spcPct val="200000"/>
              </a:lnSpc>
            </a:pPr>
            <a:r>
              <a:rPr lang="fr-FR" sz="1800" dirty="0"/>
              <a:t>Ne pas </a:t>
            </a:r>
            <a:r>
              <a:rPr lang="fr-FR" sz="1800" dirty="0" err="1"/>
              <a:t>logger</a:t>
            </a:r>
            <a:r>
              <a:rPr lang="fr-FR" sz="1800" dirty="0"/>
              <a:t> des </a:t>
            </a:r>
            <a:r>
              <a:rPr lang="fr-FR" sz="1800" b="1" dirty="0"/>
              <a:t>données sensibles</a:t>
            </a:r>
            <a:r>
              <a:rPr lang="fr-FR" sz="1800" dirty="0"/>
              <a:t> (mots de passe, </a:t>
            </a:r>
            <a:r>
              <a:rPr lang="fr-FR" sz="1800" dirty="0" err="1"/>
              <a:t>tokens</a:t>
            </a:r>
            <a:r>
              <a:rPr lang="fr-FR" sz="1800" dirty="0" smtClean="0"/>
              <a:t>…)</a:t>
            </a:r>
          </a:p>
          <a:p>
            <a:pPr algn="just">
              <a:lnSpc>
                <a:spcPct val="200000"/>
              </a:lnSpc>
            </a:pPr>
            <a:r>
              <a:rPr lang="fr-FR" sz="1800" dirty="0"/>
              <a:t>Centraliser les logs avec </a:t>
            </a:r>
            <a:r>
              <a:rPr lang="fr-FR" sz="1800" b="1" dirty="0"/>
              <a:t>ELK (</a:t>
            </a:r>
            <a:r>
              <a:rPr lang="fr-FR" sz="1800" b="1" dirty="0" err="1"/>
              <a:t>Elasticsearch</a:t>
            </a:r>
            <a:r>
              <a:rPr lang="fr-FR" sz="1800" b="1" dirty="0"/>
              <a:t>, </a:t>
            </a:r>
            <a:r>
              <a:rPr lang="fr-FR" sz="1800" b="1" dirty="0" err="1"/>
              <a:t>Logstash</a:t>
            </a:r>
            <a:r>
              <a:rPr lang="fr-FR" sz="1800" b="1" dirty="0"/>
              <a:t>, </a:t>
            </a:r>
            <a:r>
              <a:rPr lang="fr-FR" sz="1800" b="1" dirty="0" err="1"/>
              <a:t>Kibana</a:t>
            </a:r>
            <a:r>
              <a:rPr lang="fr-FR" sz="1800" b="1" dirty="0"/>
              <a:t>)</a:t>
            </a:r>
            <a:r>
              <a:rPr lang="fr-FR" sz="1800" dirty="0"/>
              <a:t> ou </a:t>
            </a:r>
            <a:r>
              <a:rPr lang="fr-FR" sz="1800" b="1" dirty="0" err="1"/>
              <a:t>Grafana</a:t>
            </a:r>
            <a:r>
              <a:rPr lang="fr-FR" sz="1800" b="1" dirty="0"/>
              <a:t> </a:t>
            </a:r>
            <a:r>
              <a:rPr lang="fr-FR" sz="1800" b="1" dirty="0" err="1"/>
              <a:t>Loki</a:t>
            </a:r>
            <a:r>
              <a:rPr lang="fr-FR" sz="1800" dirty="0"/>
              <a:t> si projet en production.</a:t>
            </a:r>
          </a:p>
        </p:txBody>
      </p:sp>
    </p:spTree>
    <p:extLst>
      <p:ext uri="{BB962C8B-B14F-4D97-AF65-F5344CB8AC3E}">
        <p14:creationId xmlns:p14="http://schemas.microsoft.com/office/powerpoint/2010/main" val="8244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Optimisation, déploiement &amp; bonnes pratiques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054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1659071"/>
            <a:ext cx="10058400" cy="405079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fr-FR" sz="2400" dirty="0"/>
              <a:t>Tester et valider les fonctionnalités de leur application</a:t>
            </a:r>
            <a:r>
              <a:rPr lang="fr-FR" sz="24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fr-FR" sz="2400" dirty="0" smtClean="0"/>
              <a:t>Optimiser </a:t>
            </a:r>
            <a:r>
              <a:rPr lang="fr-FR" sz="2400" dirty="0"/>
              <a:t>le code et les performances côté front &amp; back</a:t>
            </a:r>
            <a:r>
              <a:rPr lang="fr-FR" sz="24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fr-FR" sz="2400" dirty="0" smtClean="0"/>
              <a:t>Construire </a:t>
            </a:r>
            <a:r>
              <a:rPr lang="fr-FR" sz="2400" dirty="0"/>
              <a:t>et déployer l’application dans un environnement serveur</a:t>
            </a:r>
            <a:r>
              <a:rPr lang="fr-FR" sz="24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fr-FR" sz="2400" dirty="0" smtClean="0"/>
              <a:t>Appliquer </a:t>
            </a:r>
            <a:r>
              <a:rPr lang="fr-FR" sz="2400" dirty="0"/>
              <a:t>les bonnes pratiques d’architecture et de maintenance logicielle.</a:t>
            </a:r>
          </a:p>
        </p:txBody>
      </p:sp>
    </p:spTree>
    <p:extLst>
      <p:ext uri="{BB962C8B-B14F-4D97-AF65-F5344CB8AC3E}">
        <p14:creationId xmlns:p14="http://schemas.microsoft.com/office/powerpoint/2010/main" val="91683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Tests &amp; validations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3200" dirty="0"/>
              <a:t>Objectif </a:t>
            </a:r>
            <a:endParaRPr lang="fr-FR" sz="3200" dirty="0" smtClean="0"/>
          </a:p>
          <a:p>
            <a:pPr lvl="1" algn="just">
              <a:lnSpc>
                <a:spcPct val="200000"/>
              </a:lnSpc>
            </a:pPr>
            <a:r>
              <a:rPr lang="fr-FR" sz="2800" dirty="0"/>
              <a:t>Garantir la fiabilité du code avant la mise en production.</a:t>
            </a:r>
          </a:p>
        </p:txBody>
      </p:sp>
    </p:spTree>
    <p:extLst>
      <p:ext uri="{BB962C8B-B14F-4D97-AF65-F5344CB8AC3E}">
        <p14:creationId xmlns:p14="http://schemas.microsoft.com/office/powerpoint/2010/main" val="4079955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Tests </a:t>
            </a:r>
            <a:r>
              <a:rPr lang="en-US" sz="3600" dirty="0" err="1"/>
              <a:t>unitaires</a:t>
            </a:r>
            <a:r>
              <a:rPr lang="en-US" sz="3600" dirty="0"/>
              <a:t> (Spring Boot + Angular)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fr-FR" sz="2800" dirty="0" err="1"/>
              <a:t>Backend</a:t>
            </a:r>
            <a:r>
              <a:rPr lang="fr-FR" sz="2800" dirty="0"/>
              <a:t> : </a:t>
            </a:r>
            <a:r>
              <a:rPr lang="fr-FR" sz="2800" dirty="0" err="1"/>
              <a:t>JUnit</a:t>
            </a:r>
            <a:r>
              <a:rPr lang="fr-FR" sz="2800" dirty="0"/>
              <a:t> 5, </a:t>
            </a:r>
            <a:r>
              <a:rPr lang="fr-FR" sz="2800" dirty="0" err="1" smtClean="0"/>
              <a:t>Mockito</a:t>
            </a:r>
            <a:endParaRPr lang="fr-FR" sz="2800" dirty="0" smtClean="0"/>
          </a:p>
          <a:p>
            <a:pPr algn="just">
              <a:lnSpc>
                <a:spcPct val="200000"/>
              </a:lnSpc>
            </a:pPr>
            <a:r>
              <a:rPr lang="fr-FR" sz="2800" dirty="0" err="1"/>
              <a:t>Frontend</a:t>
            </a:r>
            <a:r>
              <a:rPr lang="fr-FR" sz="2800" dirty="0"/>
              <a:t> : Jasmine, Karma</a:t>
            </a:r>
          </a:p>
        </p:txBody>
      </p:sp>
    </p:spTree>
    <p:extLst>
      <p:ext uri="{BB962C8B-B14F-4D97-AF65-F5344CB8AC3E}">
        <p14:creationId xmlns:p14="http://schemas.microsoft.com/office/powerpoint/2010/main" val="4017452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Type de bois</Template>
  <TotalTime>96</TotalTime>
  <Words>2241</Words>
  <Application>Microsoft Office PowerPoint</Application>
  <PresentationFormat>Grand écran</PresentationFormat>
  <Paragraphs>375</Paragraphs>
  <Slides>121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121</vt:i4>
      </vt:variant>
    </vt:vector>
  </HeadingPairs>
  <TitlesOfParts>
    <vt:vector size="125" baseType="lpstr">
      <vt:lpstr>Bookman Old Style</vt:lpstr>
      <vt:lpstr>Century Gothic</vt:lpstr>
      <vt:lpstr>Wingdings</vt:lpstr>
      <vt:lpstr>Type de bois</vt:lpstr>
      <vt:lpstr>Les contrats de communication</vt:lpstr>
      <vt:lpstr>Qu’est-ce qu’un contrat de communication ?</vt:lpstr>
      <vt:lpstr>Objectif</vt:lpstr>
      <vt:lpstr>Exemple contextuel (CNSS)</vt:lpstr>
      <vt:lpstr>Types de contrats et technologies associées</vt:lpstr>
      <vt:lpstr>Structure du contrat REST dans le projet</vt:lpstr>
      <vt:lpstr>Modèle partagé (exemple JSON attendu)</vt:lpstr>
      <vt:lpstr>Bonnes pratiques autour des contrats</vt:lpstr>
      <vt:lpstr>Standardiser les échanges</vt:lpstr>
      <vt:lpstr>Documenter les API</vt:lpstr>
      <vt:lpstr>Versionner les API</vt:lpstr>
      <vt:lpstr>Gérer les erreurs proprement</vt:lpstr>
      <vt:lpstr>Tests d’intégration</vt:lpstr>
      <vt:lpstr>Cas d’application CNSS</vt:lpstr>
      <vt:lpstr>Interaction avec des API externes</vt:lpstr>
      <vt:lpstr>Objectifs</vt:lpstr>
      <vt:lpstr>Contexte CNSS </vt:lpstr>
      <vt:lpstr>Corps de la requête</vt:lpstr>
      <vt:lpstr>Réponse </vt:lpstr>
      <vt:lpstr>Communication Backend → API externe</vt:lpstr>
      <vt:lpstr>Étape 1 – Dépendance</vt:lpstr>
      <vt:lpstr>Étape 2 – Configuration d’un WebClient</vt:lpstr>
      <vt:lpstr>Étape 3 – Service pour appeler l’API externe</vt:lpstr>
      <vt:lpstr>Exemple d’objets de transfert (DTOs)</vt:lpstr>
      <vt:lpstr>Contrôleur pour déclencher un paiement</vt:lpstr>
      <vt:lpstr>Côté Angular (appel à ton backend CNSS)</vt:lpstr>
      <vt:lpstr>Bonnes pratiques</vt:lpstr>
      <vt:lpstr>Résumé</vt:lpstr>
      <vt:lpstr>Objectifs</vt:lpstr>
      <vt:lpstr>qu’est-ce que Swagger / OpenAPI ?</vt:lpstr>
      <vt:lpstr>Intégration dans un projet Spring Boot</vt:lpstr>
      <vt:lpstr>Lancer l’application</vt:lpstr>
      <vt:lpstr>Exemple concret CNSS Classe modèle : Affilie.java</vt:lpstr>
      <vt:lpstr>Contrôleur : AffilieController.java</vt:lpstr>
      <vt:lpstr>Résultat visuel</vt:lpstr>
      <vt:lpstr>Bonnes pratiques</vt:lpstr>
      <vt:lpstr>Utiliser les annotations Swagger pour enrichir la documentation</vt:lpstr>
      <vt:lpstr>Toujours documenter les codes de retour (200, 404, 500)</vt:lpstr>
      <vt:lpstr>Personnaliser la page Swagger (nom, description, contact)</vt:lpstr>
      <vt:lpstr>Utiliser Swagger comme contrat</vt:lpstr>
      <vt:lpstr>Conclusion</vt:lpstr>
      <vt:lpstr>Présentation PowerPoint</vt:lpstr>
      <vt:lpstr>Présentation PowerPoint</vt:lpstr>
      <vt:lpstr>ATELIER N° 3</vt:lpstr>
      <vt:lpstr>Démarche</vt:lpstr>
      <vt:lpstr>Chargement, Compilation et exécution du rapport</vt:lpstr>
      <vt:lpstr>Présentation PowerPoint</vt:lpstr>
      <vt:lpstr>Fichier report.jrxml</vt:lpstr>
      <vt:lpstr>dépendance</vt:lpstr>
      <vt:lpstr>Service Jasper</vt:lpstr>
      <vt:lpstr>Mise à jour du contrôleur</vt:lpstr>
      <vt:lpstr>Test</vt:lpstr>
      <vt:lpstr>Comment préparer proprement les environnements?</vt:lpstr>
      <vt:lpstr>Principe général : les Spring Profiles</vt:lpstr>
      <vt:lpstr>Le profil actif</vt:lpstr>
      <vt:lpstr>Structure typique des fichiers application.yml</vt:lpstr>
      <vt:lpstr>application.yml (général)</vt:lpstr>
      <vt:lpstr>Explication</vt:lpstr>
      <vt:lpstr>application-dev.yml (local)</vt:lpstr>
      <vt:lpstr>Explication</vt:lpstr>
      <vt:lpstr>application-stage.yml (préproduction)</vt:lpstr>
      <vt:lpstr>Explication </vt:lpstr>
      <vt:lpstr>application-prod.yml (production)</vt:lpstr>
      <vt:lpstr>Explication </vt:lpstr>
      <vt:lpstr>Vue d’ensemble des 3 environnements CNSS</vt:lpstr>
      <vt:lpstr>Variables d’environnement et secrets</vt:lpstr>
      <vt:lpstr>Exemple avec Docker / Docker Compose</vt:lpstr>
      <vt:lpstr>docker-compose.yml</vt:lpstr>
      <vt:lpstr>Points clés pour un environnement stage réussi</vt:lpstr>
      <vt:lpstr>Tests unitaires  &amp;  test de qualité</vt:lpstr>
      <vt:lpstr>Introduction</vt:lpstr>
      <vt:lpstr>Tests unitaires côté Spring Boot</vt:lpstr>
      <vt:lpstr>Dépendances</vt:lpstr>
      <vt:lpstr>Structure typique des tests</vt:lpstr>
      <vt:lpstr>Exemple de test unitaire simple</vt:lpstr>
      <vt:lpstr>Tests avec Mocking (Mockito)</vt:lpstr>
      <vt:lpstr>Tests d’intégration REST</vt:lpstr>
      <vt:lpstr>Vérification de la qualité du code</vt:lpstr>
      <vt:lpstr>SonarQube / SonarCloud</vt:lpstr>
      <vt:lpstr>Tests unitaires côté Angular (Frontend)</vt:lpstr>
      <vt:lpstr>Outils intégrés</vt:lpstr>
      <vt:lpstr>Exemple de test de composant</vt:lpstr>
      <vt:lpstr>Lancer les tests</vt:lpstr>
      <vt:lpstr>Qualité du code Angular</vt:lpstr>
      <vt:lpstr>RECAP</vt:lpstr>
      <vt:lpstr>gestion des logs dans un projet Spring Boot RESTful</vt:lpstr>
      <vt:lpstr>Objectif</vt:lpstr>
      <vt:lpstr>Dépendance Maven</vt:lpstr>
      <vt:lpstr>Exemple de configuration</vt:lpstr>
      <vt:lpstr>Exemple d’utilisation dans un contrôleur</vt:lpstr>
      <vt:lpstr>Les paramètres</vt:lpstr>
      <vt:lpstr>Exemple de structure finale du projet</vt:lpstr>
      <vt:lpstr>Exemple d’un filtre pour tracer toutes les requêtes</vt:lpstr>
      <vt:lpstr>Exemple de log produit</vt:lpstr>
      <vt:lpstr>Bonnes pratiques</vt:lpstr>
      <vt:lpstr>Optimisation, déploiement &amp; bonnes pratiques</vt:lpstr>
      <vt:lpstr>Objectifs</vt:lpstr>
      <vt:lpstr>Tests &amp; validations</vt:lpstr>
      <vt:lpstr>Tests unitaires (Spring Boot + Angular)</vt:lpstr>
      <vt:lpstr>Tests d’intégration (API)</vt:lpstr>
      <vt:lpstr>Validation des entrées (Backend)</vt:lpstr>
      <vt:lpstr>Optimisation &amp; build</vt:lpstr>
      <vt:lpstr>Côté Angular </vt:lpstr>
      <vt:lpstr>Côté Spring Boot </vt:lpstr>
      <vt:lpstr>Déploiement</vt:lpstr>
      <vt:lpstr>Génération du package Spring Boot</vt:lpstr>
      <vt:lpstr>Déploiement du frontend Angular dans le backend :</vt:lpstr>
      <vt:lpstr>Déploiement sur serveur :</vt:lpstr>
      <vt:lpstr>TEST</vt:lpstr>
      <vt:lpstr>Bonnes pratiques &amp; architecture</vt:lpstr>
      <vt:lpstr>Architecture en couches</vt:lpstr>
      <vt:lpstr>Gestion des erreurs et logs</vt:lpstr>
      <vt:lpstr>Sécurité &amp; configuration</vt:lpstr>
      <vt:lpstr>Côté Angular</vt:lpstr>
      <vt:lpstr>Mise en pratique</vt:lpstr>
      <vt:lpstr>Configurer le Backend (Spring Boot)</vt:lpstr>
      <vt:lpstr>Construire le Front Angular</vt:lpstr>
      <vt:lpstr>Copier Angular dans Spring Boot</vt:lpstr>
      <vt:lpstr>Construire ton Backend Spring Boot</vt:lpstr>
      <vt:lpstr>Lancer l’application</vt:lpstr>
      <vt:lpstr>Tester l’application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contrats de communication</dc:title>
  <dc:creator>admin</dc:creator>
  <cp:lastModifiedBy>admin</cp:lastModifiedBy>
  <cp:revision>15</cp:revision>
  <dcterms:created xsi:type="dcterms:W3CDTF">2025-11-07T01:42:05Z</dcterms:created>
  <dcterms:modified xsi:type="dcterms:W3CDTF">2025-11-07T09:05:45Z</dcterms:modified>
</cp:coreProperties>
</file>